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
  </p:notesMasterIdLst>
  <p:handoutMasterIdLst>
    <p:handoutMasterId r:id="rId17"/>
  </p:handoutMasterIdLst>
  <p:sldIdLst>
    <p:sldId id="319" r:id="rId3"/>
    <p:sldId id="16143592" r:id="rId5"/>
    <p:sldId id="16143705" r:id="rId6"/>
    <p:sldId id="16143588" r:id="rId7"/>
    <p:sldId id="16143593" r:id="rId8"/>
    <p:sldId id="16143594" r:id="rId9"/>
    <p:sldId id="16143575" r:id="rId10"/>
    <p:sldId id="16143586" r:id="rId11"/>
    <p:sldId id="16143706" r:id="rId12"/>
    <p:sldId id="16143590" r:id="rId13"/>
    <p:sldId id="16143542" r:id="rId14"/>
    <p:sldId id="16143708" r:id="rId15"/>
    <p:sldId id="16143686" r:id="rId16"/>
  </p:sldIdLst>
  <p:sldSz cx="9144000" cy="5143500" type="screen16x9"/>
  <p:notesSz cx="6797675" cy="9928225"/>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orient="horz" pos="2884" userDrawn="1">
          <p15:clr>
            <a:srgbClr val="A4A3A4"/>
          </p15:clr>
        </p15:guide>
        <p15:guide id="3" orient="horz" pos="878" userDrawn="1">
          <p15:clr>
            <a:srgbClr val="A4A3A4"/>
          </p15:clr>
        </p15:guide>
        <p15:guide id="4" pos="2889" userDrawn="1">
          <p15:clr>
            <a:srgbClr val="A4A3A4"/>
          </p15:clr>
        </p15:guide>
        <p15:guide id="5" pos="159" userDrawn="1">
          <p15:clr>
            <a:srgbClr val="A4A3A4"/>
          </p15:clr>
        </p15:guide>
        <p15:guide id="6" pos="56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 id="797" name="未知用户443" initials="未" lastIdx="1" clrIdx="0"/>
  <p:cmAuthor id="1" name="蒋艳|jiangyan1" initials="蒋艳" lastIdx="1" clrIdx="0"/>
  <p:cmAuthor id="798" name="未知用户411" initials="未" lastIdx="3" clrIdx="1"/>
  <p:cmAuthor id="2" name="nblina2" initials="n" lastIdx="1" clrIdx="1"/>
  <p:cmAuthor id="799" name="未知用户444" initials="未" lastIdx="6" clrIdx="0"/>
  <p:cmAuthor id="3" name="zjhao" initials="z" lastIdx="1" clrIdx="2"/>
  <p:cmAuthor id="800" name="未知用户413" initials="未" lastIdx="1" clrIdx="1"/>
  <p:cmAuthor id="4" name="keneng" initials="k" lastIdx="1" clrIdx="3"/>
  <p:cmAuthor id="801" name="未知用户445" initials="未" lastIdx="1" clrIdx="0"/>
  <p:cmAuthor id="5" name="邱添" initials="邱" lastIdx="5" clrIdx="0"/>
  <p:cmAuthor id="802" name="未知用户446" initials="未" lastIdx="1" clrIdx="0"/>
  <p:cmAuthor id="6" name="刘骁" initials="" lastIdx="4" clrIdx="5"/>
  <p:cmAuthor id="803" name="未知用户447" initials="未" lastIdx="1" clrIdx="0"/>
  <p:cmAuthor id="7" name="MegYu" initials="M" lastIdx="1" clrIdx="6"/>
  <p:cmAuthor id="287643683" name="郑曼茜" initials="郑曼茜" lastIdx="1" clrIdx="13"/>
  <p:cmAuthor id="804" name="未知用户448" initials="未" lastIdx="1" clrIdx="0"/>
  <p:cmAuthor id="8" name="张宁|zhangning3" initials="张宁" lastIdx="1" clrIdx="7"/>
  <p:cmAuthor id="287643684" name="张卷_yAvqimae" initials="authorId_354867255" lastIdx="0" clrIdx="0"/>
  <p:cmAuthor id="805" name="未知用户333" initials="未" lastIdx="1" clrIdx="0"/>
  <p:cmAuthor id="9" name="smkhan" initials="s" lastIdx="6" clrIdx="5"/>
  <p:cmAuthor id="287643685" name="虞新颖_36fmV3QV" initials="authorId_321496044" lastIdx="0" clrIdx="0"/>
  <p:cmAuthor id="806" name="未知用户417" initials="未" lastIdx="1" clrIdx="0"/>
  <p:cmAuthor id="10" name="李超（IT）" initials="L" lastIdx="2" clrIdx="9"/>
  <p:cmAuthor id="287643686" name="夜尽迟渊_UrQfrmQZ" initials="authorId_501680251" lastIdx="0" clrIdx="0"/>
  <p:cmAuthor id="807" name="未知用户449" initials="未" lastIdx="1" clrIdx="0"/>
  <p:cmAuthor id="11" name="朱磊" initials="朱" lastIdx="2" clrIdx="10"/>
  <p:cmAuthor id="287643687" name="王丰_aE3uARfm" initials="authorId_383357774" lastIdx="0" clrIdx="0"/>
  <p:cmAuthor id="808" name="未知用户418" initials="未" lastIdx="1" clrIdx="0"/>
  <p:cmAuthor id="12" name="作者" initials="A" lastIdx="0" clrIdx="12"/>
  <p:cmAuthor id="287643688" name="方少_UbQfrimU" initials="authorId_442114952" lastIdx="0" clrIdx="0"/>
  <p:cmAuthor id="809" name="未知用户450" initials="未" lastIdx="6" clrIdx="0"/>
  <p:cmAuthor id="13" name="admin/Zmcc" initials="admin" lastIdx="1" clrIdx="12"/>
  <p:cmAuthor id="287643689" name="叶盛_Q3A3IfEf" initials="authorId_506280334" lastIdx="0" clrIdx="0"/>
  <p:cmAuthor id="810" name="未知用户423" initials="未" lastIdx="0" clrIdx="0"/>
  <p:cmAuthor id="14" name="李岩（IT）" initials="李" lastIdx="2" clrIdx="13"/>
  <p:cmAuthor id="287643690" name="Harley._bEJrUJ7r" initials="authorId_432156705" lastIdx="0" clrIdx="0"/>
  <p:cmAuthor id="811" name="未知用户424" initials="未" lastIdx="5" clrIdx="0"/>
  <p:cmAuthor id="15" name="13686" initials="1" lastIdx="1" clrIdx="14"/>
  <p:cmAuthor id="287643691" name="罗平_VB7vJb2E" initials="authorId_305049361" lastIdx="0" clrIdx="0"/>
  <p:cmAuthor id="812" name="未知用户425" initials="未" lastIdx="3" clrIdx="1"/>
  <p:cmAuthor id="16" name="WHX" initials="W" lastIdx="1" clrIdx="15"/>
  <p:cmAuthor id="287643692" name="xixi_nUjqe22E" initials="authorId_359229261" lastIdx="0" clrIdx="0"/>
  <p:cmAuthor id="813" name="未知用户451" initials="未" lastIdx="1" clrIdx="0"/>
  <p:cmAuthor id="17" name="俞悦|yuyue9" initials="俞悦" lastIdx="1" clrIdx="16"/>
  <p:cmAuthor id="287643693" name="安安_zm6nYnYZ" initials="authorId_347340296" lastIdx="0" clrIdx="0"/>
  <p:cmAuthor id="814" name="未知用户452" initials="未" lastIdx="1" clrIdx="0"/>
  <p:cmAuthor id="18" name="xh" initials="x" lastIdx="1" clrIdx="17"/>
  <p:cmAuthor id="287643694" name="nature_emInFJF7" initials="authorId_313163542" lastIdx="0" clrIdx="0"/>
  <p:cmAuthor id="815" name="未知用户453" initials="未" lastIdx="1" clrIdx="0"/>
  <p:cmAuthor id="19" name="苗丁仁10181802" initials="苗" lastIdx="27" clrIdx="25"/>
  <p:cmAuthor id="287643695" name="杨思思_VNjyvY7j" initials="authorId_430925712" lastIdx="0" clrIdx="0"/>
  <p:cmAuthor id="816" name="未知用户454" initials="未" lastIdx="1" clrIdx="2"/>
  <p:cmAuthor id="20" name="孙忆雯|sunyiwen" initials="孙忆雯" lastIdx="1" clrIdx="19"/>
  <p:cmAuthor id="146566726" name="高飞" initials="高" lastIdx="0" clrIdx="0"/>
  <p:cmAuthor id="287643696" name="周君_MfIffYra" initials="authorId_375419134" lastIdx="0" clrIdx="0"/>
  <p:cmAuthor id="817" name="未知用户455" initials="未" lastIdx="1" clrIdx="0"/>
  <p:cmAuthor id="21" name="sunyufang" initials="s" lastIdx="1" clrIdx="21"/>
  <p:cmAuthor id="146566727" name="xzb1" initials="x" lastIdx="1" clrIdx="1"/>
  <p:cmAuthor id="818" name="未知用户456" initials="未" lastIdx="1" clrIdx="0"/>
  <p:cmAuthor id="22" name="li kai" initials="l" lastIdx="1" clrIdx="18"/>
  <p:cmAuthor id="819" name="未知用户457" initials="未" lastIdx="10" clrIdx="0"/>
  <p:cmAuthor id="23" name="殷格非" initials="殷" lastIdx="2" clrIdx="0"/>
  <p:cmAuthor id="820" name="未知用户458" initials="未" lastIdx="1" clrIdx="0"/>
  <p:cmAuthor id="24" name="Saku Uchikawa" initials="S" lastIdx="11" clrIdx="0"/>
  <p:cmAuthor id="821" name="風輕 雲淡" initials="風輕" lastIdx="1" clrIdx="511"/>
  <p:cmAuthor id="25" name="z r" initials="z" lastIdx="5" clrIdx="12"/>
  <p:cmAuthor id="822" name="张 青山" initials="张" lastIdx="6" clrIdx="545"/>
  <p:cmAuthor id="26" name="lc xue" initials="l" lastIdx="1" clrIdx="22"/>
  <p:cmAuthor id="823" name="张青山" initials="张青山" lastIdx="1" clrIdx="546"/>
  <p:cmAuthor id="27" name="w" initials="w" lastIdx="2" clrIdx="0"/>
  <p:cmAuthor id="28" name="孟芳芳（借调）" initials="孟" lastIdx="2" clrIdx="37"/>
  <p:cmAuthor id="29" name="liuyeqing" initials="l" lastIdx="1" clrIdx="21"/>
  <p:cmAuthor id="30" name="亮" initials="亮" lastIdx="1" clrIdx="44"/>
  <p:cmAuthor id="31" name="10009110" initials="1" lastIdx="23" clrIdx="22"/>
  <p:cmAuthor id="32" name="李蕾00009994" initials="李" lastIdx="6" clrIdx="17"/>
  <p:cmAuthor id="33" name="wyz" initials="w" lastIdx="1" clrIdx="24"/>
  <p:cmAuthor id="34" name="10270945" initials="1" lastIdx="2" clrIdx="25"/>
  <p:cmAuthor id="35" name="zrf" initials="z" lastIdx="3" clrIdx="26"/>
  <p:cmAuthor id="36" name="Hou Yingfeng" initials="H" lastIdx="10" clrIdx="23"/>
  <p:cmAuthor id="37" name="赵诚荣10027092" initials="赵" lastIdx="2" clrIdx="25"/>
  <p:cmAuthor id="834" name="进 揭" initials="进" lastIdx="1" clrIdx="87"/>
  <p:cmAuthor id="38" name="10056791" initials="1" lastIdx="1" clrIdx="29"/>
  <p:cmAuthor id="39" name="Author" initials="A" lastIdx="0" clrIdx="30"/>
  <p:cmAuthor id="40" name="群智集" initials="群" lastIdx="0" clrIdx="0"/>
  <p:cmAuthor id="475196944" name="姚琳" initials="姚" lastIdx="1133934" clrIdx="0"/>
  <p:cmAuthor id="41" name="李楠10047711" initials="李" lastIdx="2" clrIdx="31"/>
  <p:cmAuthor id="475196945" name="chen" initials="c" lastIdx="1" clrIdx="2"/>
  <p:cmAuthor id="604287035" name="袁昭成" initials="袁" lastIdx="2" clrIdx="710"/>
  <p:cmAuthor id="42" name="10045953" initials="1" lastIdx="1" clrIdx="32"/>
  <p:cmAuthor id="43" name="86188" initials="8" lastIdx="1" clrIdx="33"/>
  <p:cmAuthor id="44" name="小延魔法师" initials="小" lastIdx="1126286" clrIdx="0"/>
  <p:cmAuthor id="45" name="沈霄雷" initials="沈" lastIdx="833089" clrIdx="0"/>
  <p:cmAuthor id="46" name="A6910" initials="A" lastIdx="1" clrIdx="34"/>
  <p:cmAuthor id="843" name="10015046" initials="1" lastIdx="1" clrIdx="842"/>
  <p:cmAuthor id="47" name="李哲(ZheLi)-顺丰科技" initials="李" lastIdx="1" clrIdx="11"/>
  <p:cmAuthor id="48" name="Microsoft 帐户" initials="M" lastIdx="6" clrIdx="36"/>
  <p:cmAuthor id="49" name="Echo" initials="E" lastIdx="1" clrIdx="191251536"/>
  <p:cmAuthor id="846" name="未知用户271" initials="未" lastIdx="1" clrIdx="0"/>
  <p:cmAuthor id="50" name="陈召国" initials="陈" lastIdx="1" clrIdx="36"/>
  <p:cmAuthor id="847" name="未知用户388" initials="未" lastIdx="1" clrIdx="0"/>
  <p:cmAuthor id="51" name="migu" initials="m" lastIdx="3" clrIdx="37"/>
  <p:cmAuthor id="52" name="ytyan" initials="y" lastIdx="2" clrIdx="38"/>
  <p:cmAuthor id="849" name="未知用户224" initials="未" lastIdx="5" clrIdx="0"/>
  <p:cmAuthor id="53" name="huhuajun" initials="h" lastIdx="1" clrIdx="39"/>
  <p:cmAuthor id="850" name="jesschin" initials="j" lastIdx="1" clrIdx="510"/>
  <p:cmAuthor id="54" name="丁宇|dingyu2" initials="丁" lastIdx="1" clrIdx="40"/>
  <p:cmAuthor id="55" name="Administrator" initials="A" lastIdx="1" clrIdx="41"/>
  <p:cmAuthor id="56" name="lsjinxin" initials="l" lastIdx="1" clrIdx="42"/>
  <p:cmAuthor id="57" name="IrisH" initials="I" lastIdx="1" clrIdx="43"/>
  <p:cmAuthor id="58" name="pc" initials="p" lastIdx="1" clrIdx="44"/>
  <p:cmAuthor id="59" name="何秦囷|heqinjun" initials="何" lastIdx="1" clrIdx="46"/>
  <p:cmAuthor id="856" name="未知用户259" initials="未" lastIdx="1" clrIdx="0"/>
  <p:cmAuthor id="60" name="韩雨" initials="韩" lastIdx="0" clrIdx="0"/>
  <p:cmAuthor id="61" name="Lenovo" initials="L" lastIdx="1" clrIdx="49"/>
  <p:cmAuthor id="62" name="黄通东_MbQvnUvu" initials="黄" lastIdx="2492549" clrIdx="0"/>
  <p:cmAuthor id="63" name="陆展捷|luzj_nb" initials="陆" lastIdx="3" clrIdx="58"/>
  <p:cmAuthor id="64" name="仇怿俊" initials="仇" lastIdx="0" clrIdx="0"/>
  <p:cmAuthor id="65" name="sunkaijie" initials="s" lastIdx="1" clrIdx="61"/>
  <p:cmAuthor id="66" name="仝德志" initials="仝" lastIdx="1" clrIdx="0"/>
  <p:cmAuthor id="67" name="未知用户9" initials="未" lastIdx="1" clrIdx="0"/>
  <p:cmAuthor id="864" name="未知用户270" initials="未" lastIdx="1" clrIdx="0"/>
  <p:cmAuthor id="68" name="wzchenl@zj.cmcc" initials="wzchenl@zj.cmcc" lastIdx="1" clrIdx="67"/>
  <p:cmAuthor id="69" name="未知用户18" initials="未" lastIdx="1" clrIdx="0"/>
  <p:cmAuthor id="866" name="USER631805" initials="U" lastIdx="1" clrIdx="865"/>
  <p:cmAuthor id="70" name="whsay" initials="w" lastIdx="1" clrIdx="69"/>
  <p:cmAuthor id="71" name="未知用户19" initials="未" lastIdx="1" clrIdx="0"/>
  <p:cmAuthor id="868" name="俊呈 賴" initials="俊" lastIdx="1" clrIdx="87"/>
  <p:cmAuthor id="72" name="未知用户21" initials="未" lastIdx="1" clrIdx="0"/>
  <p:cmAuthor id="73" name="未知用户14" initials="未" lastIdx="1" clrIdx="0"/>
  <p:cmAuthor id="74" name="未知用户15" initials="未" lastIdx="1" clrIdx="0"/>
  <p:cmAuthor id="871" name="Nero" initials="N" lastIdx="2" clrIdx="0"/>
  <p:cmAuthor id="75" name="陈梁|wzchenl" initials="陈梁" lastIdx="1" clrIdx="74"/>
  <p:cmAuthor id="872" name="yifan song" initials="y" lastIdx="1" clrIdx="85"/>
  <p:cmAuthor id="76" name="郝崇" initials="郝" lastIdx="4" clrIdx="1"/>
  <p:cmAuthor id="77" name="郑银峰|zhengyf" initials="郑银峰" lastIdx="3" clrIdx="76"/>
  <p:cmAuthor id="78" name="刘丽仙" initials="刘" lastIdx="4" clrIdx="33"/>
  <p:cmAuthor id="79" name="微软用户" initials="" lastIdx="1" clrIdx="0"/>
  <p:cmAuthor id="876" name="莊安君" initials="莊" lastIdx="1" clrIdx="65"/>
  <p:cmAuthor id="80" name="杨艳霞" initials="杨" lastIdx="34" clrIdx="1"/>
  <p:cmAuthor id="81" name="未定义" initials="未" lastIdx="1" clrIdx="1"/>
  <p:cmAuthor id="82" name="rq fan" initials="r" lastIdx="3" clrIdx="1"/>
  <p:cmAuthor id="879" name="陳建璋" initials="陳" lastIdx="2" clrIdx="85"/>
  <p:cmAuthor id="83" name="dingbo" initials="d" lastIdx="1" clrIdx="0"/>
  <p:cmAuthor id="880" name="建璋" initials="建" lastIdx="1" clrIdx="86"/>
  <p:cmAuthor id="84" name="李永欣" initials="李" lastIdx="1" clrIdx="0"/>
  <p:cmAuthor id="85" name="yi tian" initials="y" lastIdx="1" clrIdx="25"/>
  <p:cmAuthor id="882" name="77482" initials="7" lastIdx="2" clrIdx="548"/>
  <p:cmAuthor id="86" name="yj W" initials="y" lastIdx="1" clrIdx="26"/>
  <p:cmAuthor id="883" name="未知用户265" initials="未" lastIdx="2" clrIdx="0"/>
  <p:cmAuthor id="87" name="戴维" initials="戴" lastIdx="1" clrIdx="86"/>
  <p:cmAuthor id="884" name="未知用户267" initials="未" lastIdx="1" clrIdx="0"/>
  <p:cmAuthor id="88" name="未知用户24" initials="未" lastIdx="1" clrIdx="0"/>
  <p:cmAuthor id="885" name="liuxie" initials="l" lastIdx="1" clrIdx="588"/>
  <p:cmAuthor id="89" name="未知用户25" initials="未" lastIdx="1" clrIdx="0"/>
  <p:cmAuthor id="90" name="未知用户26" initials="未" lastIdx="1" clrIdx="0"/>
  <p:cmAuthor id="887" name="未知用户241" initials="未" lastIdx="0" clrIdx="1"/>
  <p:cmAuthor id="91" name="未知用户27" initials="未" lastIdx="1" clrIdx="0"/>
  <p:cmAuthor id="888" name="未知用户242" initials="未" lastIdx="3" clrIdx="0"/>
  <p:cmAuthor id="92" name="未知用户28" initials="未" lastIdx="1" clrIdx="0"/>
  <p:cmAuthor id="93" name="未知用户29" initials="未" lastIdx="1" clrIdx="0"/>
  <p:cmAuthor id="890" name="未知用户227" initials="未" lastIdx="1" clrIdx="0"/>
  <p:cmAuthor id="94" name="陈尚文" initials="陈" lastIdx="1" clrIdx="1"/>
  <p:cmAuthor id="891" name="未知用户298" initials="未" lastIdx="1" clrIdx="0"/>
  <p:cmAuthor id="95" name="张宏伟" initials="张" lastIdx="46" clrIdx="0"/>
  <p:cmAuthor id="892" name="未知用户299" initials="未" lastIdx="1" clrIdx="0"/>
  <p:cmAuthor id="96" name="Yuan Hu" initials="Y" lastIdx="1" clrIdx="0"/>
  <p:cmAuthor id="97" name="Pei" initials="P" lastIdx="0" clrIdx="1"/>
  <p:cmAuthor id="894" name="未知用户302" initials="未" lastIdx="1" clrIdx="0"/>
  <p:cmAuthor id="98" name="Ying Li" initials="Y" lastIdx="1" clrIdx="2"/>
  <p:cmAuthor id="99" name="李威" initials="李" lastIdx="1" clrIdx="3"/>
  <p:cmAuthor id="100" name="范作霖" initials="范" lastIdx="1" clrIdx="22"/>
  <p:cmAuthor id="101" name="李百秋" initials="李" lastIdx="3" clrIdx="21"/>
  <p:cmAuthor id="898" name="許詩婕" initials="許" lastIdx="1" clrIdx="1"/>
  <p:cmAuthor id="102" name="张立鑫" initials="张" lastIdx="1" clrIdx="23"/>
  <p:cmAuthor id="103" name="杨静" initials="杨" lastIdx="1" clrIdx="22"/>
  <p:cmAuthor id="900" name="minil" initials="m" lastIdx="4" clrIdx="589"/>
  <p:cmAuthor id="104" name="包珊珊" initials="包" lastIdx="7" clrIdx="23"/>
  <p:cmAuthor id="901" name="15106" initials="1" lastIdx="4" clrIdx="0"/>
  <p:cmAuthor id="105" name="YuQing" initials="Y" lastIdx="9" clrIdx="0"/>
  <p:cmAuthor id="106" name="Youwen Sun" initials="Y" lastIdx="3" clrIdx="1"/>
  <p:cmAuthor id="903" name="赵 璐" initials="赵" lastIdx="4" clrIdx="0"/>
  <p:cmAuthor id="107" name="�ǲ�����" initials="�" lastIdx="1" clrIdx="35"/>
  <p:cmAuthor id="904" name="Zhu, Hawk" initials="Z" lastIdx="1" clrIdx="0"/>
  <p:cmAuthor id="108" name="牛宏民" initials="牛" lastIdx="2" clrIdx="0"/>
  <p:cmAuthor id="905" name="tanjp" initials="t" lastIdx="0" clrIdx="491"/>
  <p:cmAuthor id="109" name="毛香勤" initials="毛" lastIdx="26" clrIdx="6"/>
  <p:cmAuthor id="906" name="YS" initials="Y" lastIdx="1" clrIdx="86"/>
  <p:cmAuthor id="110" name="dadi" initials="d" lastIdx="2" clrIdx="1"/>
  <p:cmAuthor id="111" name="郑廷东" initials="郑" lastIdx="25" clrIdx="0"/>
  <p:cmAuthor id="112" name="张田田" initials="张" lastIdx="23" clrIdx="2"/>
  <p:cmAuthor id="113" name="杨彦伟" initials="杨" lastIdx="3" clrIdx="0"/>
  <p:cmAuthor id="910" name="Jdi" initials="J" lastIdx="0" clrIdx="0"/>
  <p:cmAuthor id="114" name="徐光宇" initials="徐" lastIdx="1" clrIdx="0"/>
  <p:cmAuthor id="911" name="未知用户337" initials="未" lastIdx="1" clrIdx="0"/>
  <p:cmAuthor id="115" name="mac" initials="m" lastIdx="1" clrIdx="0"/>
  <p:cmAuthor id="912" name="未知用户239" initials="未" lastIdx="3" clrIdx="0"/>
  <p:cmAuthor id="116" name="刘豹" initials="刘" lastIdx="0" clrIdx="0"/>
  <p:cmAuthor id="913" name="chenmh" initials="c" lastIdx="1" clrIdx="85"/>
  <p:cmAuthor id="117" name="张艳芳" initials="张" lastIdx="3" clrIdx="0"/>
  <p:cmAuthor id="914" name="CVTEr" initials="C" lastIdx="1" clrIdx="0"/>
  <p:cmAuthor id="118" name="王志刚" initials="王" lastIdx="1" clrIdx="0"/>
  <p:cmAuthor id="915" name="June C" initials="J" lastIdx="1" clrIdx="4"/>
  <p:cmAuthor id="119" name="孙大威" initials="孙" lastIdx="21" clrIdx="4"/>
  <p:cmAuthor id="916" name="00270" initials="0" lastIdx="1" clrIdx="0"/>
  <p:cmAuthor id="120" name="徐杰" initials="徐" lastIdx="1" clrIdx="0"/>
  <p:cmAuthor id="917" name="IBM_USER" initials="I" lastIdx="4" clrIdx="1"/>
  <p:cmAuthor id="121" name="席美娟" initials="席" lastIdx="4" clrIdx="1"/>
  <p:cmAuthor id="918" name="aa" initials="a" lastIdx="10" clrIdx="9"/>
  <p:cmAuthor id="122" name="朱海平" initials="朱" lastIdx="1" clrIdx="16"/>
  <p:cmAuthor id="919" name="shinevin liu" initials="s" lastIdx="1" clrIdx="3"/>
  <p:cmAuthor id="123" name="王景红" initials="王" lastIdx="6" clrIdx="3"/>
  <p:cmAuthor id="920" name="Davidpeng" initials="D" lastIdx="1" clrIdx="10"/>
  <p:cmAuthor id="124" name="席金煜" initials="席" lastIdx="42" clrIdx="4"/>
  <p:cmAuthor id="921" name="dbc" initials="d" lastIdx="2" clrIdx="0"/>
  <p:cmAuthor id="125" name="樊佳佳" initials="樊" lastIdx="59" clrIdx="5"/>
  <p:cmAuthor id="922" name="吴军影" initials="吴" lastIdx="10" clrIdx="0"/>
  <p:cmAuthor id="126" name="张妍" initials="张" lastIdx="5" clrIdx="0"/>
  <p:cmAuthor id="923" name="冯学沛" initials="冯" lastIdx="1" clrIdx="1"/>
  <p:cmAuthor id="127" name="fgx" initials="f" lastIdx="6" clrIdx="6"/>
  <p:cmAuthor id="924" name="杨 超" initials="杨" lastIdx="1" clrIdx="3"/>
  <p:cmAuthor id="128" name="徐 正国" initials="徐" lastIdx="1" clrIdx="45"/>
  <p:cmAuthor id="129" name="郑汝鸿" initials="郑" lastIdx="2" clrIdx="0"/>
  <p:cmAuthor id="926" name="Rex" initials="R" lastIdx="0" clrIdx="0"/>
  <p:cmAuthor id="130" name="杨秀丰" initials="杨" lastIdx="62" clrIdx="2"/>
  <p:cmAuthor id="131" name="惠莲" initials="惠" lastIdx="37" clrIdx="4"/>
  <p:cmAuthor id="132" name="邢辰凤" initials="邢" lastIdx="45" clrIdx="7"/>
  <p:cmAuthor id="133" name="liang ma" initials="l" lastIdx="1" clrIdx="35"/>
  <p:cmAuthor id="134" name="高永刚" initials="高" lastIdx="2" clrIdx="36"/>
  <p:cmAuthor id="135" name="未知用户46" initials="未" lastIdx="1" clrIdx="1"/>
  <p:cmAuthor id="136" name="未知用户47" initials="未" lastIdx="1" clrIdx="0"/>
  <p:cmAuthor id="137" name="刘 念" initials="刘" lastIdx="2" clrIdx="35"/>
  <p:cmAuthor id="138" name="未知用户42" initials="未" lastIdx="2" clrIdx="2"/>
  <p:cmAuthor id="139" name="未知用户43" initials="未" lastIdx="1" clrIdx="0"/>
  <p:cmAuthor id="140" name="未知用户48" initials="未" lastIdx="34" clrIdx="0"/>
  <p:cmAuthor id="141" name="未知用户49" initials="未" lastIdx="10" clrIdx="0"/>
  <p:cmAuthor id="441412215" name="tonghailan" initials="t" lastIdx="1126972" clrIdx="1"/>
  <p:cmAuthor id="142" name="未知用户50" initials="未" lastIdx="4" clrIdx="0"/>
  <p:cmAuthor id="143" name="未知用户51" initials="未" lastIdx="1" clrIdx="0"/>
  <p:cmAuthor id="144" name="未知用户52" initials="未" lastIdx="10" clrIdx="0"/>
  <p:cmAuthor id="145" name="未知用户53" initials="未" lastIdx="1" clrIdx="0"/>
  <p:cmAuthor id="146" name="未知用户54" initials="未" lastIdx="8" clrIdx="0"/>
  <p:cmAuthor id="147" name="未知用户55" initials="未" lastIdx="1" clrIdx="0"/>
  <p:cmAuthor id="148" name="未知用户56" initials="未" lastIdx="1" clrIdx="0"/>
  <p:cmAuthor id="149" name="未知用户57" initials="未" lastIdx="4" clrIdx="0"/>
  <p:cmAuthor id="150" name="未知用户58" initials="未" lastIdx="4" clrIdx="33"/>
  <p:cmAuthor id="151" name="未知用户59" initials="未" lastIdx="4" clrIdx="0"/>
  <p:cmAuthor id="152" name="光启" initials="光" lastIdx="1" clrIdx="0"/>
  <p:cmAuthor id="153" name="侯雪飞" initials="侯" lastIdx="1" clrIdx="0"/>
  <p:cmAuthor id="154" name="太海峰" initials="太" lastIdx="1" clrIdx="34"/>
  <p:cmAuthor id="155" name="CMIC" initials="C" lastIdx="1" clrIdx="154"/>
  <p:cmAuthor id="156" name="未知的使用者110" initials="未" lastIdx="1" clrIdx="0"/>
  <p:cmAuthor id="157" name="朱晓瑜" initials="" lastIdx="54" clrIdx="0"/>
  <p:cmAuthor id="158" name="不明使用者20" initials="" lastIdx="1" clrIdx="0"/>
  <p:cmAuthor id="159" name="未知用户82" initials="" lastIdx="1" clrIdx="0"/>
  <p:cmAuthor id="160" name="未知的使用者7" initials="" lastIdx="2" clrIdx="0"/>
  <p:cmAuthor id="161" name="未知用户6" initials="" lastIdx="8" clrIdx="0"/>
  <p:cmAuthor id="162" name="未知的使用者55" initials="" lastIdx="1" clrIdx="0"/>
  <p:cmAuthor id="163" name="未知的使用者111" initials="" lastIdx="1" clrIdx="0"/>
  <p:cmAuthor id="164" name="未知的使用者50" initials="" lastIdx="1" clrIdx="0"/>
  <p:cmAuthor id="165" name="未知的使用者11" initials="" lastIdx="1" clrIdx="0"/>
  <p:cmAuthor id="167" name="未知用户106" initials="未" lastIdx="1" clrIdx="0"/>
  <p:cmAuthor id="168" name="未知用户116" initials="" lastIdx="1" clrIdx="1"/>
  <p:cmAuthor id="169" name="未知的使用者150" initials="未" lastIdx="1" clrIdx="0"/>
  <p:cmAuthor id="170" name="未知的使用者69" initials="" lastIdx="1" clrIdx="1"/>
  <p:cmAuthor id="171" name="未知的使用者112" initials="" lastIdx="1" clrIdx="1"/>
  <p:cmAuthor id="172" name="未知用户183" initials="未知用户183" lastIdx="1" clrIdx="49"/>
  <p:cmAuthor id="173" name="Kevin Hu" initials="" lastIdx="1" clrIdx="0"/>
  <p:cmAuthor id="174" name="未知的使用者38" initials="" lastIdx="1" clrIdx="0"/>
  <p:cmAuthor id="175" name="唐可欣" initials="" lastIdx="1" clrIdx="0"/>
  <p:cmAuthor id="176" name="未知的使用者8" initials="" lastIdx="1" clrIdx="0"/>
  <p:cmAuthor id="177" name="不明使用者56" initials="" lastIdx="1" clrIdx="0"/>
  <p:cmAuthor id="178" name="P00035_jeremy" initials="" lastIdx="1" clrIdx="0"/>
  <p:cmAuthor id="179" name="Unknown User7" initials="" lastIdx="1" clrIdx="0"/>
  <p:cmAuthor id="180" name="muzi wei" initials="" lastIdx="1" clrIdx="0"/>
  <p:cmAuthor id="181" name="未知的使用者41" initials="" lastIdx="1" clrIdx="0"/>
  <p:cmAuthor id="182" name="未知的使用者13" initials="" lastIdx="1" clrIdx="0"/>
  <p:cmAuthor id="183" name="djj" initials="" lastIdx="2" clrIdx="0"/>
  <p:cmAuthor id="184" name="未知用户117" initials="" lastIdx="1" clrIdx="2"/>
  <p:cmAuthor id="185" name="ztolei@163.com" initials="z" lastIdx="1" clrIdx="50"/>
  <p:cmAuthor id="186" name="未知用户13" initials="" lastIdx="1" clrIdx="0"/>
  <p:cmAuthor id="187" name="不明使用者21" initials="" lastIdx="1" clrIdx="0"/>
  <p:cmAuthor id="188" name="YUMINGNJ" initials="" lastIdx="3" clrIdx="0"/>
  <p:cmAuthor id="189" name="未知的使用者52" initials="" lastIdx="1" clrIdx="1"/>
  <p:cmAuthor id="190" name="未知用户109" initials="" lastIdx="1" clrIdx="1"/>
  <p:cmAuthor id="191" name="Unknown User117" initials="U" lastIdx="10" clrIdx="0"/>
  <p:cmAuthor id="192" name="thomas" initials="" lastIdx="1" clrIdx="49"/>
  <p:cmAuthor id="193" name="未知的使用者3" initials="" lastIdx="7" clrIdx="1"/>
  <p:cmAuthor id="195" name="Unknown User65" initials="U" lastIdx="1" clrIdx="0"/>
  <p:cmAuthor id="196" name="未知用户98" initials="" lastIdx="1" clrIdx="2"/>
  <p:cmAuthor id="197" name="Unknown User67" initials="U" lastIdx="1" clrIdx="0"/>
  <p:cmAuthor id="198" name="未知用户83" initials="" lastIdx="1" clrIdx="1"/>
  <p:cmAuthor id="199" name="未知用户61" initials="" lastIdx="8" clrIdx="0"/>
  <p:cmAuthor id="200" name="張秀娟" initials="" lastIdx="1" clrIdx="2"/>
  <p:cmAuthor id="201" name="Jason Wang" initials="" lastIdx="1" clrIdx="0"/>
  <p:cmAuthor id="202" name="不明使用者18" initials="" lastIdx="0" clrIdx="1"/>
  <p:cmAuthor id="204" name="未知的使用者72" initials=""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210" name="未知的使用者36" initials="" lastIdx="3" clrIdx="1"/>
  <p:cmAuthor id="211" name="未知的使用者76" initials="未" lastIdx="1" clrIdx="0"/>
  <p:cmAuthor id="212" name="Daniel Wuu" initials="" lastIdx="1" clrIdx="0"/>
  <p:cmAuthor id="214" name="未知的使用者14" initials="" lastIdx="2" clrIdx="0"/>
  <p:cmAuthor id="215" name="云峰 贾" initials="云" lastIdx="2" clrIdx="0"/>
  <p:cmAuthor id="217" name="Ashley Eberenz" initials="" lastIdx="7" clrIdx="1"/>
  <p:cmAuthor id="218" name="不明使用者19" initials="" lastIdx="1" clrIdx="0"/>
  <p:cmAuthor id="219" name="qiantong" initials="" lastIdx="3" clrIdx="1"/>
  <p:cmAuthor id="220" name="未知的使用者74" initials="" lastIdx="1" clrIdx="0"/>
  <p:cmAuthor id="221" name="未知的使用者23" initials="" lastIdx="1" clrIdx="0"/>
  <p:cmAuthor id="222" name="未知的使用者1" initials="" lastIdx="8" clrIdx="0"/>
  <p:cmAuthor id="223" name="116304" initials="" lastIdx="1" clrIdx="1"/>
  <p:cmAuthor id="224" name="未知用户31" initials="未" lastIdx="1" clrIdx="1"/>
  <p:cmAuthor id="225" name="R affer" initials="" lastIdx="1" clrIdx="0"/>
  <p:cmAuthor id="226" name="qihua-DCMS" initials="" lastIdx="0" clrIdx="0"/>
  <p:cmAuthor id="228" name="未知的使用者95" initials="" lastIdx="1" clrIdx="0"/>
  <p:cmAuthor id="191251536" name="crespo lee" initials="cl" lastIdx="32" clrIdx="36"/>
  <p:cmAuthor id="229" name="未知的使用者168" initials="未" lastIdx="1" clrIdx="0"/>
  <p:cmAuthor id="191251537" name="sammi" initials="s" lastIdx="0" clrIdx="12"/>
  <p:cmAuthor id="230" name="未知的使用者32" initials="" lastIdx="1" clrIdx="0"/>
  <p:cmAuthor id="191251538" name="unicom" initials="" lastIdx="0" clrIdx="57"/>
  <p:cmAuthor id="231" name="未知的使用者49" initials="" lastIdx="1" clrIdx="0"/>
  <p:cmAuthor id="191251539" name="席琛" initials="" lastIdx="0" clrIdx="58"/>
  <p:cmAuthor id="232" name="Unknown User26" initials="U" lastIdx="1" clrIdx="1"/>
  <p:cmAuthor id="191251540" name="韩剑侠" initials="P" lastIdx="1" clrIdx="41"/>
  <p:cmAuthor id="233" name="yuexuejun" initials="" lastIdx="3" clrIdx="0"/>
  <p:cmAuthor id="191251541" name="孙 笑庆" initials="孙" lastIdx="3" clrIdx="16"/>
  <p:cmAuthor id="234" name="未知的使用者71" initials="" lastIdx="1" clrIdx="1"/>
  <p:cmAuthor id="191251542" name="yang.yuan" initials="y" lastIdx="0" clrIdx="17"/>
  <p:cmAuthor id="235" name="未知的使用者105" initials="" lastIdx="1" clrIdx="0"/>
  <p:cmAuthor id="191251543" name="王娟" initials="1" lastIdx="1" clrIdx="31"/>
  <p:cmAuthor id="236" name="Unknown User70" initials="" lastIdx="1" clrIdx="0"/>
  <p:cmAuthor id="237" name="clinchen" initials="" lastIdx="0" clrIdx="1"/>
  <p:cmAuthor id="238" name="未知用户23" initials="" lastIdx="1" clrIdx="0"/>
  <p:cmAuthor id="239" name="hanjuncompany" initials="" lastIdx="1" clrIdx="0"/>
  <p:cmAuthor id="240" name="kathy chen" initials="" lastIdx="3" clrIdx="0"/>
  <p:cmAuthor id="241" name="未知的使用者63" initials="" lastIdx="1" clrIdx="0"/>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248" name="未知的使用者65" initials="" lastIdx="1" clrIdx="0"/>
  <p:cmAuthor id="394525609" name="Xiaosu Wang" initials="XW" lastIdx="1" clrIdx="24"/>
  <p:cmAuthor id="249" name="未知的使用者106" initials="" lastIdx="3" clrIdx="1"/>
  <p:cmAuthor id="394525610" name="dengwanting" initials="d" lastIdx="1" clrIdx="50"/>
  <p:cmAuthor id="250" name="未知的使用者107" initials="" lastIdx="1" clrIdx="1"/>
  <p:cmAuthor id="394525611" name="mouse zz" initials="mz" lastIdx="1" clrIdx="54"/>
  <p:cmAuthor id="251" name="未知的使用者108" initials="" lastIdx="1" clrIdx="0"/>
  <p:cmAuthor id="394525612" name="li yx" initials="ly" lastIdx="1" clrIdx="41"/>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280" name="未知用户68" initials="" lastIdx="1" clrIdx="0"/>
  <p:cmAuthor id="281" name="未知用户69" initials="" lastIdx="2" clrIdx="0"/>
  <p:cmAuthor id="282" name="未知用户70" initials="" lastIdx="1" clrIdx="1"/>
  <p:cmAuthor id="210492765" name="施普希（菜菜）" initials="施" lastIdx="0" clrIdx="0"/>
  <p:cmAuthor id="283" name="未知用户71" initials="" lastIdx="1" clrIdx="0"/>
  <p:cmAuthor id="210492766" name="曹 朝辉" initials="曹" lastIdx="1" clrIdx="14"/>
  <p:cmAuthor id="284" name="未知用户72" initials="" lastIdx="1" clrIdx="0"/>
  <p:cmAuthor id="210492767" name="李 嘉" initials="李" lastIdx="1" clrIdx="26"/>
  <p:cmAuthor id="285" name="未知用户73" initials="" lastIdx="2" clrIdx="0"/>
  <p:cmAuthor id="210492768" name="gus9@chinaunicom.cn" initials="g" lastIdx="4" clrIdx="27"/>
  <p:cmAuthor id="289" name="MA15" initials="" lastIdx="1" clrIdx="0"/>
  <p:cmAuthor id="291" name="未知用户96" initials="" lastIdx="1" clrIdx="0"/>
  <p:cmAuthor id="293" name="未知用户97" initials="" lastIdx="2" clrIdx="0"/>
  <p:cmAuthor id="294" name="未知用户40" initials="" lastIdx="5" clrIdx="1"/>
  <p:cmAuthor id="296" name="未知用户100" initials="" lastIdx="1" clrIdx="0"/>
  <p:cmAuthor id="297" name="未知用户101" initials="" lastIdx="1" clrIdx="0"/>
  <p:cmAuthor id="300" name="未知用户32" initials="" lastIdx="1" clrIdx="0"/>
  <p:cmAuthor id="301" name="未知用户33" initials="" lastIdx="1" clrIdx="0"/>
  <p:cmAuthor id="302" name="未知用户34" initials="" lastIdx="2" clrIdx="0"/>
  <p:cmAuthor id="304" name="未知的使用者109" initials="" lastIdx="5" clrIdx="1"/>
  <p:cmAuthor id="305" name="未知的使用者122" initials="" lastIdx="1" clrIdx="0"/>
  <p:cmAuthor id="306" name="未知的使用者123" initials="" lastIdx="8" clrIdx="0"/>
  <p:cmAuthor id="307" name="未知用户93" initials="" lastIdx="1" clrIdx="0"/>
  <p:cmAuthor id="308" name="未知用户90" initials="" lastIdx="5" clrIdx="1"/>
  <p:cmAuthor id="309" name="未知用户91" initials="" lastIdx="0" clrIdx="1"/>
  <p:cmAuthor id="310" name="未知用户92" initials="" lastIdx="1" clrIdx="0"/>
  <p:cmAuthor id="311" name="未知用户74" initials="" lastIdx="6" clrIdx="1"/>
  <p:cmAuthor id="312" name="未知用户75" initials="" lastIdx="8" clrIdx="0"/>
  <p:cmAuthor id="313" name="未知用户76" initials="" lastIdx="1" clrIdx="0"/>
  <p:cmAuthor id="314" name="未知用户77" initials="" lastIdx="8" clrIdx="0"/>
  <p:cmAuthor id="315" name="未知用户78" initials="" lastIdx="8" clrIdx="0"/>
  <p:cmAuthor id="316" name="未知用户79" initials="" lastIdx="1" clrIdx="0"/>
  <p:cmAuthor id="317" name="未知用户80" initials="" lastIdx="1" clrIdx="0"/>
  <p:cmAuthor id="318" name="Harry xu" initials="" lastIdx="1" clrIdx="0"/>
  <p:cmAuthor id="320" name="未知用户35" initials="未" lastIdx="1" clrIdx="0"/>
  <p:cmAuthor id="321" name="未知用户111" initials="未" lastIdx="1" clrIdx="1"/>
  <p:cmAuthor id="322" name="zhengmn" initials="zhengmn" lastIdx="3" clrIdx="321"/>
  <p:cmAuthor id="323" name="renyina" initials="r" lastIdx="1" clrIdx="322"/>
  <p:cmAuthor id="324" name="User" initials="U" lastIdx="1" clrIdx="323"/>
  <p:cmAuthor id="325" name="zhangzhongmin" initials="zhangzhongmin" lastIdx="1" clrIdx="324"/>
  <p:cmAuthor id="326" name="xiehaoming" initials="xiehaoming" lastIdx="1" clrIdx="325"/>
  <p:cmAuthor id="327" name="Cecilia" initials="C" lastIdx="1" clrIdx="326"/>
  <p:cmAuthor id="328" name="jiangjunrz" initials="jiangjunrz" lastIdx="1" clrIdx="327"/>
  <p:cmAuthor id="329" name="chenpuqiang" initials="c" lastIdx="1" clrIdx="328"/>
  <p:cmAuthor id="330" name="weik" initials="w" lastIdx="1" clrIdx="329"/>
  <p:cmAuthor id="331" name="周芳|zhoufang" initials="周芳" lastIdx="2" clrIdx="330"/>
  <p:cmAuthor id="332" name="wangxinran" initials="w" lastIdx="1" clrIdx="331"/>
  <p:cmAuthor id="333" name="zhaoqi" initials="z" lastIdx="1" clrIdx="332"/>
  <p:cmAuthor id="334" name="zhoux" initials="z" lastIdx="1" clrIdx="333"/>
  <p:cmAuthor id="335" name="flower" initials="f" lastIdx="1" clrIdx="334"/>
  <p:cmAuthor id="336" name="tonyliu" initials="t" lastIdx="4" clrIdx="335"/>
  <p:cmAuthor id="337" name="hwjjjjjjjj" initials="h" lastIdx="2" clrIdx="336"/>
  <p:cmAuthor id="338" name="sxp" initials="s" lastIdx="2" clrIdx="337"/>
  <p:cmAuthor id="339" name="macos" initials="m" lastIdx="1" clrIdx="338"/>
  <p:cmAuthor id="340" name="zhoupeng" initials="z" lastIdx="5" clrIdx="339"/>
  <p:cmAuthor id="1411827" name="黄晓平" initials="黄" lastIdx="0" clrIdx="0"/>
  <p:cmAuthor id="341" name="Randolph" initials="R" lastIdx="1" clrIdx="340"/>
  <p:cmAuthor id="1411828" name="pengfei shen" initials="ps" lastIdx="1" clrIdx="38"/>
  <p:cmAuthor id="342" name="未知用户63" initials="未知用户63" lastIdx="1" clrIdx="0"/>
  <p:cmAuthor id="1411829" name="Wu, Jing 1. (NSB - CN/Hangzhou)" initials="WJ1(C" lastIdx="2" clrIdx="39"/>
  <p:cmAuthor id="343" name="wangchangkun@cmhi.cmcc" initials="wangchangkun@cmhi.cmcc" lastIdx="1" clrIdx="342"/>
  <p:cmAuthor id="1411830" name="唐 赛" initials="唐" lastIdx="1" clrIdx="45"/>
  <p:cmAuthor id="344" name="未知的使用者61" initials="未" lastIdx="1" clrIdx="0"/>
  <p:cmAuthor id="345" name="未知用户178" initials="未" lastIdx="1" clrIdx="0"/>
  <p:cmAuthor id="346" name="未知用户112" initials="未知用户112" lastIdx="4" clrIdx="0"/>
  <p:cmAuthor id="347" name="zhangxinyao" initials="z" lastIdx="1" clrIdx="346"/>
  <p:cmAuthor id="348" name="未知的使用者169" initials="未" lastIdx="1" clrIdx="0"/>
  <p:cmAuthor id="349" name="陆萌霞|lumx" initials="陆" lastIdx="1" clrIdx="348"/>
  <p:cmAuthor id="350" name="zhangmengyuan5" initials="z" lastIdx="1" clrIdx="349"/>
  <p:cmAuthor id="351" name="未知用户163" initials="未知用户163" lastIdx="1" clrIdx="0"/>
  <p:cmAuthor id="352" name="汪晓萱|wangxiaoxuan" initials="汪晓萱" lastIdx="1" clrIdx="351"/>
  <p:cmAuthor id="353" name="James" initials="J" lastIdx="1" clrIdx="0"/>
  <p:cmAuthor id="354" name="未知的使用者114" initials="未" lastIdx="1" clrIdx="0"/>
  <p:cmAuthor id="355" name="未知用户164" initials="未知用户164" lastIdx="1" clrIdx="0"/>
  <p:cmAuthor id="356" name="未知的使用者184" initials="未" lastIdx="8" clrIdx="0"/>
  <p:cmAuthor id="357" name="likeyu" initials="kk" lastIdx="1" clrIdx="356"/>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admin" initials="a" lastIdx="1" clrIdx="362"/>
  <p:cmAuthor id="364" name="未知的使用者180" initials="未" lastIdx="2" clrIdx="0"/>
  <p:cmAuthor id="365" name="liuyanxue" initials="l" lastIdx="1" clrIdx="364"/>
  <p:cmAuthor id="366" name="未知的使用者170" initials="未" lastIdx="43" clrIdx="1"/>
  <p:cmAuthor id="367" name="59314" initials="5" lastIdx="1" clrIdx="366"/>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用户165" initials="未知用户165" lastIdx="1" clrIdx="0"/>
  <p:cmAuthor id="375" name="未知的使用者147" initials="未" lastIdx="1" clrIdx="0"/>
  <p:cmAuthor id="376" name="未知用户166" initials="未知用户166" lastIdx="8" clrIdx="0"/>
  <p:cmAuthor id="377" name="未知的使用者149" initials="未" lastIdx="8" clrIdx="0"/>
  <p:cmAuthor id="378" name="未知用户167" initials="未知用户167" lastIdx="1" clrIdx="0"/>
  <p:cmAuthor id="379" name="未知用户168" initials="未知用户168" lastIdx="1" clrIdx="0"/>
  <p:cmAuthor id="380" name="未知用户169" initials="未知用户169" lastIdx="1" clrIdx="1"/>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391" name="Arno.Du(杜明星)" initials="A" lastIdx="0" clrIdx="0"/>
  <p:cmAuthor id="392" name="未知用户174" initials="未知用户174" lastIdx="1" clrIdx="0"/>
  <p:cmAuthor id="393" name="未知用户175" initials="未知用户175"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未知用户176" initials="未知用户176"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2000" name="shye_EbMrZnMJ" initials="authorId_858303361" lastIdx="0" clrIdx="0"/>
  <p:cmAuthor id="406" name="未知的使用者254" initials="未" lastIdx="1" clrIdx="0"/>
  <p:cmAuthor id="2001" name="王伟栋_ymIjy2uI" initials="authorId_1008746-10055544" lastIdx="0" clrIdx="0"/>
  <p:cmAuthor id="407" name="未知的使用者255" initials="未" lastIdx="1" clrIdx="0"/>
  <p:cmAuthor id="2002" name="金宇峰_BfyebuM3" initials="authorId_1008746-10054633" lastIdx="0" clrIdx="0"/>
  <p:cmAuthor id="408" name="未知的使用者226" initials="未" lastIdx="8" clrIdx="0"/>
  <p:cmAuthor id="2003" name="administrator" initials="ad" lastIdx="3" clrIdx="23"/>
  <p:cmAuthor id="2004" name="范 斌" initials="范" lastIdx="1" clrIdx="36"/>
  <p:cmAuthor id="410" name="未知用户195" initials="未" lastIdx="1" clrIdx="0"/>
  <p:cmAuthor id="2005" name="毕邺" initials="党委办公室" lastIdx="2" clrIdx="37"/>
  <p:cmAuthor id="411" name="raymond luan" initials="r" lastIdx="0" clrIdx="0"/>
  <p:cmAuthor id="2006" name="jiaru tiger" initials="jt" lastIdx="2" clrIdx="38"/>
  <p:cmAuthor id="412" name="未知用户208" initials="未" lastIdx="1" clrIdx="0"/>
  <p:cmAuthor id="413" name="未知用户198" initials="未" lastIdx="1" clrIdx="0"/>
  <p:cmAuthor id="414" name="未知用户209" initials="未" lastIdx="1" clrIdx="0"/>
  <p:cmAuthor id="415" name="未知用户36" initials="未" lastIdx="1" clrIdx="0"/>
  <p:cmAuthor id="416" name="Evonlin" initials="E" lastIdx="2" clrIdx="2"/>
  <p:cmAuthor id="417" name="WANGZF" initials="W" lastIdx="4" clrIdx="2"/>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708433798" name="jialuo" initials="j" lastIdx="0" clrIdx="0"/>
  <p:cmAuthor id="424" name="未知用户122" initials="未" lastIdx="1" clrIdx="0"/>
  <p:cmAuthor id="708433799" name="蘇建明 fatty_BFjaamIF" initials="authorId_241790624" lastIdx="0" clrIdx="0"/>
  <p:cmAuthor id="425" name="Kent" initials="K" lastIdx="2" clrIdx="0"/>
  <p:cmAuthor id="708433800" name="17858" initials="1" lastIdx="1" clrIdx="708433799"/>
  <p:cmAuthor id="426" name="梅芬 吳" initials="梅" lastIdx="1" clrIdx="85"/>
  <p:cmAuthor id="708433801" name="zang" initials="z" lastIdx="1" clrIdx="708433800"/>
  <p:cmAuthor id="427" name="王嘉偉" initials="王" lastIdx="2" clrIdx="0"/>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5" name="庆芳 许" initials="庆" lastIdx="1" clrIdx="0"/>
  <p:cmAuthor id="446" name="jerrychou" initials="j" lastIdx="1" clrIdx="4"/>
  <p:cmAuthor id="447" name="不明使用者12" initials="不" lastIdx="3" clrIdx="1"/>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57" name="不明使用者10" initials="不" lastIdx="0" clrIdx="0"/>
  <p:cmAuthor id="47245820" name="郏 鹏" initials="郏" lastIdx="1" clrIdx="16"/>
  <p:cmAuthor id="458" name="不明使用者11" initials="不" lastIdx="1" clrIdx="0"/>
  <p:cmAuthor id="47245821" name="郏鹏" initials="M" lastIdx="1" clrIdx="17"/>
  <p:cmAuthor id="459" name="未知的使用者227" initials="未" lastIdx="2" clrIdx="0"/>
  <p:cmAuthor id="47245822" name="晓琳 李" initials="晓琳" lastIdx="1" clrIdx="40"/>
  <p:cmAuthor id="460" name="未知的使用者270" initials="未" lastIdx="1" clrIdx="0"/>
  <p:cmAuthor id="47245823" name="刘海娜|liuhaina" initials="W用" lastIdx="1" clrIdx="36"/>
  <p:cmAuthor id="461" name="未知的使用者228" initials="未" lastIdx="8" clrIdx="0"/>
  <p:cmAuthor id="47245824" name="goforever814" initials="g" lastIdx="1" clrIdx="34"/>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486" name="未知的使用者266" initials="未" lastIdx="1" clrIdx="1"/>
  <p:cmAuthor id="487" name="未知的使用者267" initials="未" lastIdx="1" clrIdx="0"/>
  <p:cmAuthor id="488" name="未知的使用者268" initials="未" lastIdx="2" clrIdx="0"/>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6" name="未知的使用者152" initials="未" lastIdx="8" clrIdx="0"/>
  <p:cmAuthor id="499" name="未知的使用者156" initials="未" lastIdx="1" clrIdx="0"/>
  <p:cmAuthor id="501" name="Alex" initials="A" lastIdx="1" clrIdx="500"/>
  <p:cmAuthor id="502" name="未知用户24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13" name="宁隽" initials="NJ" lastIdx="1" clrIdx="512"/>
  <p:cmAuthor id="514" name="未知的使用者212" initials="" lastIdx="1" clrIdx="0"/>
  <p:cmAuthor id="515" name="未知的使用者163" initials="未" lastIdx="1" clrIdx="0"/>
  <p:cmAuthor id="516" name="未知的使用者214" initials="" lastIdx="1" clrIdx="1"/>
  <p:cmAuthor id="517" name="alexw" initials="a" lastIdx="1" clrIdx="516"/>
  <p:cmAuthor id="518" name="未知的使用者158" initials="未" lastIdx="1" clrIdx="0"/>
  <p:cmAuthor id="521" name="未知用户268" initials="未" lastIdx="1" clrIdx="0"/>
  <p:cmAuthor id="522" name="未知用户269" initials="未" lastIdx="2" clrIdx="0"/>
  <p:cmAuthor id="523" name="未知的使用者167" initials="未" lastIdx="0" clrIdx="1"/>
  <p:cmAuthor id="524" name="未知用户250" initials="未" lastIdx="0" clrIdx="0"/>
  <p:cmAuthor id="525" name="未知用户272" initials="未" lastIdx="10" clrIdx="0"/>
  <p:cmAuthor id="526" name="lenovo" initials="l" lastIdx="1" clrIdx="525"/>
  <p:cmAuthor id="528" name="cs" initials="x" lastIdx="3" clrIdx="527"/>
  <p:cmAuthor id="529" name="孟令坤" initials="MLK" lastIdx="9" clrIdx="528"/>
  <p:cmAuthor id="530" name="11794" initials="1" lastIdx="1" clrIdx="529"/>
  <p:cmAuthor id="532" name="未知的使用者200" initials="未" lastIdx="1" clrIdx="0"/>
  <p:cmAuthor id="533" name="hmwang" initials="dsc" lastIdx="2" clrIdx="532"/>
  <p:cmAuthor id="534" name="未知的使用者171" initials="未" lastIdx="3" clrIdx="1"/>
  <p:cmAuthor id="536" name="zyiiif" initials="z" lastIdx="1" clrIdx="535"/>
  <p:cmAuthor id="537" name="未知用户143" initials="未" lastIdx="1" clrIdx="0"/>
  <p:cmAuthor id="538" name="未知的使用者216" initials="未" lastIdx="1" clrIdx="0"/>
  <p:cmAuthor id="539" name="未知用户148" initials="未" lastIdx="1" clrIdx="0"/>
  <p:cmAuthor id="541" name="未知用户207" initials="未" lastIdx="3" clrIdx="1"/>
  <p:cmAuthor id="542" name="未知的使用者137" initials="未" lastIdx="1" clrIdx="0"/>
  <p:cmAuthor id="543" name="heweia@digiwin.com" initials="h" lastIdx="1" clrIdx="86"/>
  <p:cmAuthor id="544" name="MM" initials="M" lastIdx="2" clrIdx="87"/>
  <p:cmAuthor id="545" name="dell" initials="d" lastIdx="1" clrIdx="544"/>
  <p:cmAuthor id="546" name="未知用户220" initials="未" lastIdx="1" clrIdx="0"/>
  <p:cmAuthor id="547" name="super" initials="s" lastIdx="1" clrIdx="546"/>
  <p:cmAuthor id="548" name="未知的使用者208" initials="未" lastIdx="1" clrIdx="0"/>
  <p:cmAuthor id="549" name="zhuzy" initials="z" lastIdx="1" clrIdx="548"/>
  <p:cmAuthor id="550" name="方婷婷" initials="方" lastIdx="1" clrIdx="549"/>
  <p:cmAuthor id="552" name="未知用户313" initials="未" lastIdx="2" clrIdx="0"/>
  <p:cmAuthor id="553" name="刘晖" initials="刘" lastIdx="1" clrIdx="0"/>
  <p:cmAuthor id="554" name="未知用户190" initials="未" lastIdx="1" clrIdx="1"/>
  <p:cmAuthor id="555" name="HAUWEI" initials="H" lastIdx="1" clrIdx="554"/>
  <p:cmAuthor id="556" name="未知用户146" initials="未" lastIdx="5" clrIdx="1"/>
  <p:cmAuthor id="557" name="未知用户157" initials="未" lastIdx="8" clrIdx="0"/>
  <p:cmAuthor id="558" name="未知用户158" initials="未" lastIdx="2" clrIdx="0"/>
  <p:cmAuthor id="559" name="未知用户159" initials="未" lastIdx="1" clrIdx="0"/>
  <p:cmAuthor id="560" name="未知用户160" initials="未" lastIdx="2" clrIdx="0"/>
  <p:cmAuthor id="562" name="順天" initials="順" lastIdx="1" clrIdx="0"/>
  <p:cmAuthor id="563" name=" " initials="" lastIdx="6" clrIdx="85"/>
  <p:cmAuthor id="564" name="未知用户319" initials="未" lastIdx="1" clrIdx="0"/>
  <p:cmAuthor id="261616612" name="邢开" initials="邢" lastIdx="1" clrIdx="364"/>
  <p:cmAuthor id="566" name="未知用户87" initials="未" lastIdx="1" clrIdx="0"/>
  <p:cmAuthor id="567" name="未知用户88" initials="未" lastIdx="1" clrIdx="0"/>
  <p:cmAuthor id="568" name="FanJQ" initials="F" lastIdx="1" clrIdx="1"/>
  <p:cmAuthor id="569" name="未知用户211" initials="未" lastIdx="8" clrIdx="0"/>
  <p:cmAuthor id="570" name="未知用户110" initials="未" lastIdx="1" clrIdx="0"/>
  <p:cmAuthor id="571" name="未知用户293" initials="未" lastIdx="1" clrIdx="0"/>
  <p:cmAuthor id="572" name="未知用户201" initials="未" lastIdx="8" clrIdx="0"/>
  <p:cmAuthor id="573" name="未知用户161" initials="未" lastIdx="1" clrIdx="0"/>
  <p:cmAuthor id="574" name="未知用户278" initials="未" lastIdx="1" clrIdx="0"/>
  <p:cmAuthor id="575" name="未知用户279" initials="未" lastIdx="1" clrIdx="0"/>
  <p:cmAuthor id="576" name="未知用户280" initials="未" lastIdx="4" clrIdx="2"/>
  <p:cmAuthor id="577" name="未知用户281" initials="未" lastIdx="1" clrIdx="0"/>
  <p:cmAuthor id="578" name="未知用户282" initials="未" lastIdx="3" clrIdx="1"/>
  <p:cmAuthor id="579" name="未知用户283" initials="未" lastIdx="1" clrIdx="1"/>
  <p:cmAuthor id="580" name="未知用户284" initials="未" lastIdx="1" clrIdx="0"/>
  <p:cmAuthor id="581" name="guanhh" initials="g" lastIdx="3" clrIdx="0"/>
  <p:cmAuthor id="582" name="未知的使用者205" initials="未" lastIdx="0" clrIdx="1"/>
  <p:cmAuthor id="583" name="未知用户192" initials="未" lastIdx="1" clrIdx="0"/>
  <p:cmAuthor id="584" name="未知用户203" initials="未" lastIdx="1" clrIdx="1"/>
  <p:cmAuthor id="585" name="未知用户290" initials="未" lastIdx="2" clrIdx="0"/>
  <p:cmAuthor id="586" name="未知用户291" initials="未" lastIdx="8" clrIdx="0"/>
  <p:cmAuthor id="587" name="未知用户292" initials="未" lastIdx="1" clrIdx="0"/>
  <p:cmAuthor id="588" name="未知用户184" initials="未" lastIdx="1" clrIdx="1"/>
  <p:cmAuthor id="589" name="未知用户295" initials="未" lastIdx="1" clrIdx="0"/>
  <p:cmAuthor id="590" name="未知用户297" initials="未" lastIdx="1" clrIdx="0"/>
  <p:cmAuthor id="591" name="未知用户181" initials="未" lastIdx="2" clrIdx="0"/>
  <p:cmAuthor id="592" name="ye gusong" initials="y" lastIdx="1" clrIdx="0"/>
  <p:cmAuthor id="593" name="wei muzi" initials="w" lastIdx="1" clrIdx="4"/>
  <p:cmAuthor id="594" name="孙" initials="孙" lastIdx="1" clrIdx="50"/>
  <p:cmAuthor id="595" name="未知用户187" initials="未" lastIdx="10" clrIdx="0"/>
  <p:cmAuthor id="596" name="Microsoft Office User" initials="M" lastIdx="2" clrIdx="86"/>
  <p:cmAuthor id="597" name="catherine" initials="c" lastIdx="1" clrIdx="1"/>
  <p:cmAuthor id="598" name="未知用户257" initials="未" lastIdx="1" clrIdx="0"/>
  <p:cmAuthor id="599" name="未知用户258" initials="未" lastIdx="8" clrIdx="0"/>
  <p:cmAuthor id="600" name="未知用户287" initials="未" lastIdx="0" clrIdx="1"/>
  <p:cmAuthor id="601" name="未知用户288" initials="未" lastIdx="1" clrIdx="0"/>
  <p:cmAuthor id="602" name="未知用户289" initials="未" lastIdx="1" clrIdx="0"/>
  <p:cmAuthor id="603" name="�Ÿ�" initials="�" lastIdx="1" clrIdx="0"/>
  <p:cmAuthor id="604" name="未知用户263" initials="未" lastIdx="8" clrIdx="0"/>
  <p:cmAuthor id="605" name="yudi lin" initials="y" lastIdx="0" clrIdx="0"/>
  <p:cmAuthor id="606" name="未知用户249" initials="未" lastIdx="1" clrIdx="0"/>
  <p:cmAuthor id="607" name="liuzga" initials="l" lastIdx="1" clrIdx="3"/>
  <p:cmAuthor id="608" name="49554261@qq.com" initials="4" lastIdx="2" clrIdx="2"/>
  <p:cmAuthor id="609" name="未知用户230" initials="未" lastIdx="1" clrIdx="0"/>
  <p:cmAuthor id="610" name="11839" initials="1" lastIdx="1" clrIdx="609"/>
  <p:cmAuthor id="611" name="未知用户216" initials="未" lastIdx="1" clrIdx="0"/>
  <p:cmAuthor id="612" name="未知用户266" initials="未" lastIdx="1" clrIdx="1"/>
  <p:cmAuthor id="613" name="未知用户243" initials="未" lastIdx="1" clrIdx="0"/>
  <p:cmAuthor id="614" name="未知用户196" initials="未" lastIdx="1" clrIdx="0"/>
  <p:cmAuthor id="616" name="未知用户219" initials="未" lastIdx="6" clrIdx="0"/>
  <p:cmAuthor id="617" name="未知用户222" initials="未" lastIdx="1" clrIdx="0"/>
  <p:cmAuthor id="618" name="未知用户200" initials="未" lastIdx="8" clrIdx="0"/>
  <p:cmAuthor id="619" name="未知用户213" initials="未" lastIdx="1" clrIdx="0"/>
  <p:cmAuthor id="620" name="未知用户214" initials="未" lastIdx="2" clrIdx="0"/>
  <p:cmAuthor id="621" name="未知用户215" initials="未" lastIdx="1" clrIdx="0"/>
  <p:cmAuthor id="622" name="未知用户231" initials="未" lastIdx="1" clrIdx="0"/>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8535702" name="曾蓓/贝贝" initials="曾" lastIdx="0" clrIdx="0"/>
  <p:cmAuthor id="629" name="未知用户221" initials="未" lastIdx="44" clrIdx="1"/>
  <p:cmAuthor id="630" name="v15194" initials="v" lastIdx="5" clrIdx="87"/>
  <p:cmAuthor id="631" name="岳晓丽" initials="岳" lastIdx="1" clrIdx="630"/>
  <p:cmAuthor id="632" name="HW" initials="H" lastIdx="2" clrIdx="631"/>
  <p:cmAuthor id="633" name="Carol Kelly" initials="C" lastIdx="1" clrIdx="0"/>
  <p:cmAuthor id="634" name="未知的使用者155" initials="未" lastIdx="1" clrIdx="0"/>
  <p:cmAuthor id="635" name="姚丽娟" initials="姚" lastIdx="2" clrIdx="634"/>
  <p:cmAuthor id="636" name="Unknown User58" initials="U" lastIdx="1" clrIdx="0"/>
  <p:cmAuthor id="637" name="Unknown User55" initials="U" lastIdx="1" clrIdx="1"/>
  <p:cmAuthor id="638" name="未知用户343" initials="未" lastIdx="1" clrIdx="0"/>
  <p:cmAuthor id="639" name="Huipeng Cao" initials="H" lastIdx="1" clrIdx="0"/>
  <p:cmAuthor id="640" name="李 雷雨" initials="李" lastIdx="1" clrIdx="0"/>
  <p:cmAuthor id="641" name="91257" initials="9" lastIdx="0" clrIdx="1"/>
  <p:cmAuthor id="642" name="vicky" initials="v" lastIdx="2" clrIdx="1"/>
  <p:cmAuthor id="645" name="zhangxiaoyan" initials="z" lastIdx="1" clrIdx="644"/>
  <p:cmAuthor id="646" name="李阳" initials="liyang37@ha.cmcc" lastIdx="1" clrIdx="645"/>
  <p:cmAuthor id="652" name="王启良" initials="王" lastIdx="1" clrIdx="651"/>
  <p:cmAuthor id="655" name="程 诗雅" initials="程" lastIdx="1" clrIdx="51"/>
  <p:cmAuthor id="657" name="Carol Wu" initials="C" lastIdx="1" clrIdx="0"/>
  <p:cmAuthor id="658" name="Think" initials="T" lastIdx="6" clrIdx="3"/>
  <p:cmAuthor id="659" name="qijf" initials="q" lastIdx="2" clrIdx="658"/>
  <p:cmAuthor id="660" name="wjy" initials="w" lastIdx="1" clrIdx="659"/>
  <p:cmAuthor id="381437688" name="谢学斌" initials="谢" lastIdx="0" clrIdx="0"/>
  <p:cmAuthor id="661" name="尹睿哲" initials="尹" lastIdx="1" clrIdx="660"/>
  <p:cmAuthor id="662" name="敢 王" initials="敢" lastIdx="1" clrIdx="0"/>
  <p:cmAuthor id="663" name="邓 勇" initials="邓" lastIdx="1" clrIdx="0"/>
  <p:cmAuthor id="664" name="陈城" initials="陈" lastIdx="0" clrIdx="2"/>
  <p:cmAuthor id="665" name="Sharon" initials="S" lastIdx="1" clrIdx="2"/>
  <p:cmAuthor id="666" name="yangxy" initials="y" lastIdx="1" clrIdx="88"/>
  <p:cmAuthor id="667" name="未知用户311" initials="未" lastIdx="2" clrIdx="0"/>
  <p:cmAuthor id="668" name="未知用户312" initials="未" lastIdx="1" clrIdx="0"/>
  <p:cmAuthor id="669" name="shenbina" initials="s" lastIdx="1" clrIdx="0"/>
  <p:cmAuthor id="670" name="未知用户314" initials="未" lastIdx="1" clrIdx="1"/>
  <p:cmAuthor id="671" name="晓  曲" initials="晓" lastIdx="1" clrIdx="0"/>
  <p:cmAuthor id="672" name="未知用户245" initials="未" lastIdx="10" clrIdx="0"/>
  <p:cmAuthor id="673" name="Kathy" initials="K" lastIdx="0" clrIdx="0"/>
  <p:cmAuthor id="674" name="孟连磊" initials="孟" lastIdx="1" clrIdx="0"/>
  <p:cmAuthor id="675" name="未知用户387" initials="未" lastIdx="1" clrIdx="0"/>
  <p:cmAuthor id="676" name="未知的使用者177" initials="未" lastIdx="8" clrIdx="0"/>
  <p:cmAuthor id="678" name="未知的使用者221" initials="未" lastIdx="1" clrIdx="0"/>
  <p:cmAuthor id="679" name="未知的使用者222" initials="未" lastIdx="5" clrIdx="1"/>
  <p:cmAuthor id="681" name="winner1 chan" initials="wc" lastIdx="1" clrIdx="334"/>
  <p:cmAuthor id="682" name="未知用户332" initials="未" lastIdx="1" clrIdx="0"/>
  <p:cmAuthor id="683" name="未知用户217" initials="未" lastIdx="1" clrIdx="0"/>
  <p:cmAuthor id="684" name="cai yan" initials="cy" lastIdx="1" clrIdx="511"/>
  <p:cmAuthor id="685" name="俊晔 邱" initials="俊" lastIdx="1" clrIdx="87"/>
  <p:cmAuthor id="686" name="annie.gts@outlook.com" initials="a" lastIdx="2" clrIdx="0"/>
  <p:cmAuthor id="687" name="杨 升格" initials="杨" lastIdx="2" clrIdx="0"/>
  <p:cmAuthor id="688" name="Unknown User80" initials="U" lastIdx="1" clrIdx="0"/>
  <p:cmAuthor id="689" name="cy" initials="c" lastIdx="1" clrIdx="76"/>
  <p:cmAuthor id="693" name="lxm" initials="l" lastIdx="1" clrIdx="413"/>
  <p:cmAuthor id="696" name="yesg" initials="y" lastIdx="1" clrIdx="0"/>
  <p:cmAuthor id="698" name="陳珮琪" initials="陳珮琪" lastIdx="1" clrIdx="188"/>
  <p:cmAuthor id="699" name="未知用户277" initials="未" lastIdx="1" clrIdx="1"/>
  <p:cmAuthor id="700" name="soling" initials="s" lastIdx="1" clrIdx="2"/>
  <p:cmAuthor id="701" name="李 骁" initials="李" lastIdx="1" clrIdx="0"/>
  <p:cmAuthor id="702" name="Tome" initials="T" lastIdx="1" clrIdx="85"/>
  <p:cmAuthor id="703" name="未知的使用者96" initials="未" lastIdx="2" clrIdx="0"/>
  <p:cmAuthor id="704" name="未知的使用者97" initials="未" lastIdx="8" clrIdx="0"/>
  <p:cmAuthor id="705" name="未知用户301" initials="未" lastIdx="1" clrIdx="0"/>
  <p:cmAuthor id="706" name="未知用户306" initials="未" lastIdx="8" clrIdx="0"/>
  <p:cmAuthor id="707" name="未知用户308" initials="未" lastIdx="1" clrIdx="0"/>
  <p:cmAuthor id="708" name="未知用户309" initials="未" lastIdx="8" clrIdx="0"/>
  <p:cmAuthor id="710" name="Stacy Chiang" initials="S"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6" name="chen hui" initials="c" lastIdx="1" clrIdx="87"/>
  <p:cmAuthor id="717" name="未知用户244" initials="未" lastIdx="1" clrIdx="0"/>
  <p:cmAuthor id="718" name="未知用户322" initials="未" lastIdx="10" clrIdx="0"/>
  <p:cmAuthor id="719" name="未知用户323" initials="未" lastIdx="1" clrIdx="0"/>
  <p:cmAuthor id="720" name="未知用户324" initials="未" lastIdx="3" clrIdx="1"/>
  <p:cmAuthor id="721" name="wangxinhui" initials="w" lastIdx="1" clrIdx="0"/>
  <p:cmAuthor id="722" name="未知用户276" initials="未" lastIdx="8"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729" name="未知用户460" initials="未" lastIdx="1" clrIdx="0"/>
  <p:cmAuthor id="730" name="未知用户366" initials="未" lastIdx="3" clrIdx="1"/>
  <p:cmAuthor id="731" name="未知用户461" initials="未" lastIdx="10" clrIdx="0"/>
  <p:cmAuthor id="732" name="未知用户367" initials="未" lastIdx="10" clrIdx="0"/>
  <p:cmAuthor id="733" name="未知用户462" initials="未" lastIdx="1" clrIdx="1"/>
  <p:cmAuthor id="734" name="未知用户463" initials="未" lastIdx="1" clrIdx="0"/>
  <p:cmAuthor id="735" name="未知用户368" initials="未" lastIdx="1" clrIdx="0"/>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 id="757" name="未知用户381" initials="未" lastIdx="1" clrIdx="0"/>
  <p:cmAuthor id="758" name="未知用户382" initials="未" lastIdx="1" clrIdx="0"/>
  <p:cmAuthor id="759" name="未知用户383" initials="未" lastIdx="1" clrIdx="0"/>
  <p:cmAuthor id="760" name="未知用户384" initials="未" lastIdx="1" clrIdx="0"/>
  <p:cmAuthor id="761" name="未知用户294" initials="未" lastIdx="8" clrIdx="0"/>
  <p:cmAuthor id="762" name="未知用户385" initials="未" lastIdx="2" clrIdx="0"/>
  <p:cmAuthor id="763" name="未知用户386" initials="未" lastIdx="1" clrIdx="1"/>
  <p:cmAuthor id="764" name="未知用户429" initials="未" lastIdx="1" clrIdx="0"/>
  <p:cmAuthor id="765" name="未知用户348" initials="未" lastIdx="1" clrIdx="0"/>
  <p:cmAuthor id="766" name="未知用户430" initials="未" lastIdx="2" clrIdx="0"/>
  <p:cmAuthor id="767" name="未知用户389" initials="未" lastIdx="1" clrIdx="0"/>
  <p:cmAuthor id="768" name="未知用户350" initials="未" lastIdx="1" clrIdx="0"/>
  <p:cmAuthor id="769" name="未知用户431" initials="未" lastIdx="1" clrIdx="0"/>
  <p:cmAuthor id="770" name="未知用户351" initials="未" lastIdx="8" clrIdx="0"/>
  <p:cmAuthor id="771" name="未知用户432" initials="未" lastIdx="1" clrIdx="0"/>
  <p:cmAuthor id="772" name="未知用户392" initials="未" lastIdx="1" clrIdx="0"/>
  <p:cmAuthor id="773" name="未知用户433" initials="未" lastIdx="1" clrIdx="0"/>
  <p:cmAuthor id="774" name="未知用户434" initials="未" lastIdx="1" clrIdx="0"/>
  <p:cmAuthor id="775" name="未知用户393" initials="未" lastIdx="11" clrIdx="0"/>
  <p:cmAuthor id="776" name="未知用户435" initials="未" lastIdx="7" clrIdx="1"/>
  <p:cmAuthor id="777" name="未知用户356" initials="未" lastIdx="1" clrIdx="2"/>
  <p:cmAuthor id="778" name="未知用户436" initials="未" lastIdx="1" clrIdx="0"/>
  <p:cmAuthor id="779" name="未知用户396" initials="未" lastIdx="1" clrIdx="0"/>
  <p:cmAuthor id="780" name="未知用户437" initials="未" lastIdx="1" clrIdx="1"/>
  <p:cmAuthor id="781" name="未知用户397" initials="未" lastIdx="1" clrIdx="0"/>
  <p:cmAuthor id="782" name="未知用户419" initials="未" lastIdx="1" clrIdx="0"/>
  <p:cmAuthor id="783" name="未知用户399" initials="未" lastIdx="2" clrIdx="0"/>
  <p:cmAuthor id="784" name="未知用户438" initials="未" lastIdx="7" clrIdx="1"/>
  <p:cmAuthor id="691587971" name="王莹|wangying49" initials="王莹" lastIdx="1" clrIdx="44"/>
  <p:cmAuthor id="785" name="未知用户401" initials="未" lastIdx="43" clrIdx="1"/>
  <p:cmAuthor id="691587972" name="baozhenhuan@zj.cmcc" initials="邹安邦" lastIdx="1" clrIdx="75"/>
  <p:cmAuthor id="786" name="未知用户402" initials="未" lastIdx="1" clrIdx="0"/>
  <p:cmAuthor id="691587973" name="619963410@qq.com" initials="6" lastIdx="2" clrIdx="52"/>
  <p:cmAuthor id="787" name="未知用户403" initials="未" lastIdx="1" clrIdx="0"/>
  <p:cmAuthor id="691587974" name="十口亭_VZZjMJvM" initials="authorId_482745140" lastIdx="0" clrIdx="0"/>
  <p:cmAuthor id="788" name="未知用户327" initials="未" lastIdx="1" clrIdx="0"/>
  <p:cmAuthor id="691587975" name="三木_VJVrMVJR" initials="authorId_370469559" lastIdx="0" clrIdx="0"/>
  <p:cmAuthor id="789" name="未知用户404" initials="未" lastIdx="1" clrIdx="0"/>
  <p:cmAuthor id="691587976" name="贾云雁" initials="贾" lastIdx="2" clrIdx="330"/>
  <p:cmAuthor id="790" name="未知用户405" initials="未" lastIdx="1" clrIdx="0"/>
  <p:cmAuthor id="691587977" name="丁华乐_qaMraEby" initials="authorId_616659736" lastIdx="0" clrIdx="0"/>
  <p:cmAuthor id="791" name="未知用户439" initials="未" lastIdx="2" clrIdx="0"/>
  <p:cmAuthor id="691587978" name="罗平_QfY3MnyU" initials="authorId_1512265542" lastIdx="0" clrIdx="0"/>
  <p:cmAuthor id="792" name="未知用户406" initials="未" lastIdx="0" clrIdx="0"/>
  <p:cmAuthor id="691587979" name="刚刚好_RBZbyEj2" initials="authorId_256324335" lastIdx="0" clrIdx="0"/>
  <p:cmAuthor id="793" name="未知用户440" initials="未" lastIdx="1" clrIdx="0"/>
  <p:cmAuthor id="691587980" name="鲁琪_ayIzYrYZ" initials="authorId_602698507" lastIdx="0" clrIdx="0"/>
  <p:cmAuthor id="794" name="未知用户441" initials="未" lastIdx="1" clrIdx="0"/>
  <p:cmAuthor id="691587981" name="黄百成_m6Jjq6bQ" initials="authorId_901868002" lastIdx="0" clrIdx="0"/>
  <p:cmAuthor id="795" name="未知用户442" initials="未" lastIdx="1" clrIdx="0"/>
  <p:cmAuthor id="796" name="未知用户409" initials="未"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FFE395"/>
    <a:srgbClr val="F2DCDB"/>
    <a:srgbClr val="0070C0"/>
    <a:srgbClr val="FF5B00"/>
    <a:srgbClr val="FFB900"/>
    <a:srgbClr val="FFC000"/>
    <a:srgbClr val="FFD451"/>
    <a:srgbClr val="247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9227BC-8C94-479C-B51B-0BA2DD110737}" styleName="表样式 1 12">
    <a:wholeTbl>
      <a:tcTxStyle>
        <a:fontRef idx="none">
          <a:srgbClr val="000000"/>
        </a:fontRef>
      </a:tcTxStyle>
      <a:tcStyle>
        <a:tcBdr>
          <a:left>
            <a:ln>
              <a:noFill/>
            </a:ln>
          </a:left>
          <a:right>
            <a:ln>
              <a:no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rgbClr val="FFFFFF"/>
          </a:solidFill>
        </a:fill>
      </a:tcStyle>
    </a:wholeTbl>
    <a:band2H>
      <a:tcStyle>
        <a:tcBdr/>
        <a:fill>
          <a:solidFill>
            <a:schemeClr val="accent2">
              <a:lumMod val="10000"/>
              <a:lumOff val="90000"/>
            </a:schemeClr>
          </a:solidFill>
        </a:fill>
      </a:tcStyle>
    </a:band2H>
    <a:band1V>
      <a:tcStyle>
        <a:tcBdr>
          <a:left>
            <a:ln>
              <a:noFill/>
            </a:ln>
          </a:left>
          <a:right>
            <a:ln>
              <a:no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10000"/>
              <a:lumOff val="90000"/>
            </a:schemeClr>
          </a:solidFill>
        </a:fill>
      </a:tcStyle>
    </a:band1V>
    <a:lastCol>
      <a:tcTxStyle b="on">
        <a:fontRef idx="none">
          <a:srgbClr val="08090C"/>
        </a:fontRef>
      </a:tcTxStyle>
      <a:tcStyle>
        <a:tcBdr>
          <a:left>
            <a:ln>
              <a:noFill/>
            </a:ln>
          </a:left>
          <a:right>
            <a:ln>
              <a:no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a:noFill/>
            </a:ln>
          </a:left>
          <a:right>
            <a:ln>
              <a:no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a:noFill/>
            </a:ln>
          </a:left>
          <a:right>
            <a:ln>
              <a:no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firstRow>
  </a:tblStyle>
  <a:tblStyle styleId="{4A847C1F-7D46-440B-AC7A-73F7A997FA2A}" styleName="表样式 1 12">
    <a:wholeTbl>
      <a:tcTxStyle>
        <a:fontRef idx="none">
          <a:srgbClr val="000000"/>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rgbClr val="FFFFFF"/>
          </a:solidFill>
        </a:fill>
      </a:tcStyle>
    </a:wholeTbl>
    <a:band2H>
      <a:tcStyle>
        <a:tcBdr/>
        <a:fill>
          <a:solidFill>
            <a:schemeClr val="accent2">
              <a:lumMod val="10000"/>
              <a:lumOff val="90000"/>
            </a:schemeClr>
          </a:solidFill>
        </a:fill>
      </a:tcStyle>
    </a:band2H>
    <a:band1V>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10000"/>
              <a:lumOff val="90000"/>
            </a:schemeClr>
          </a:solidFill>
        </a:fill>
      </a:tcStyle>
    </a:band1V>
    <a:la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a:noFill/>
            </a:ln>
          </a:left>
          <a:right>
            <a:ln>
              <a:noFill/>
            </a:ln>
          </a:right>
          <a:top>
            <a:ln w="9525" cmpd="sng">
              <a:solidFill>
                <a:schemeClr val="accent2">
                  <a:lumMod val="40000"/>
                  <a:lumOff val="60000"/>
                </a:schemeClr>
              </a:solidFill>
            </a:ln>
          </a:top>
          <a:bottom>
            <a:ln w="12700"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fill>
          <a:solidFill>
            <a:schemeClr val="accent2"/>
          </a:solidFill>
        </a:fill>
      </a:tcStyle>
    </a:firstRow>
  </a:tblStyle>
  <a:tblStyle styleId="{A1ABC096-3B59-48C4-AE62-4E98D3C1E06F}" styleName="表样式 1 12">
    <a:wholeTbl>
      <a:tcTxStyle>
        <a:fontRef idx="none">
          <a:srgbClr val="000000"/>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rgbClr val="FFFFFF"/>
          </a:solidFill>
        </a:fill>
      </a:tcStyle>
    </a:wholeTbl>
    <a:band2H>
      <a:tcStyle>
        <a:tcBdr/>
        <a:fill>
          <a:solidFill>
            <a:schemeClr val="accent2">
              <a:lumMod val="10000"/>
              <a:lumOff val="90000"/>
            </a:schemeClr>
          </a:solidFill>
        </a:fill>
      </a:tcStyle>
    </a:band2H>
    <a:band1V>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10000"/>
              <a:lumOff val="90000"/>
            </a:schemeClr>
          </a:solidFill>
        </a:fill>
      </a:tcStyle>
    </a:band1V>
    <a:la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a:noFill/>
            </a:ln>
          </a:left>
          <a:right>
            <a:ln>
              <a:noFill/>
            </a:ln>
          </a:right>
          <a:top>
            <a:ln w="9525" cmpd="sng">
              <a:solidFill>
                <a:schemeClr val="accent2">
                  <a:lumMod val="40000"/>
                  <a:lumOff val="60000"/>
                </a:schemeClr>
              </a:solidFill>
            </a:ln>
          </a:top>
          <a:bottom>
            <a:ln w="12700"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5" autoAdjust="0"/>
    <p:restoredTop sz="95625" autoAdjust="0"/>
  </p:normalViewPr>
  <p:slideViewPr>
    <p:cSldViewPr showGuides="1">
      <p:cViewPr varScale="1">
        <p:scale>
          <a:sx n="117" d="100"/>
          <a:sy n="117" d="100"/>
        </p:scale>
        <p:origin x="225" y="33"/>
      </p:cViewPr>
      <p:guideLst>
        <p:guide orient="horz" pos="360"/>
        <p:guide orient="horz" pos="2884"/>
        <p:guide orient="horz" pos="878"/>
        <p:guide pos="2889"/>
        <p:guide pos="159"/>
        <p:guide pos="56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54.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23189774130293"/>
          <c:y val="0.187207996406109"/>
          <c:w val="0.935289418258407"/>
          <c:h val="0.550019252984213"/>
        </c:manualLayout>
      </c:layout>
      <c:barChart>
        <c:barDir val="col"/>
        <c:grouping val="clustered"/>
        <c:varyColors val="0"/>
        <c:ser>
          <c:idx val="0"/>
          <c:order val="0"/>
          <c:tx>
            <c:strRef>
              <c:f>Sheet1!$B$1</c:f>
              <c:strCache>
                <c:ptCount val="1"/>
                <c:pt idx="0">
                  <c:v>业务量（万户）</c:v>
                </c:pt>
              </c:strCache>
            </c:strRef>
          </c:tx>
          <c:spPr>
            <a:solidFill>
              <a:srgbClr val="FAC090"/>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金融支付</c:v>
                </c:pt>
                <c:pt idx="1">
                  <c:v>公共安全</c:v>
                </c:pt>
                <c:pt idx="2">
                  <c:v>工业制造</c:v>
                </c:pt>
                <c:pt idx="3">
                  <c:v>共享服务</c:v>
                </c:pt>
                <c:pt idx="4">
                  <c:v>其他场景</c:v>
                </c:pt>
                <c:pt idx="5">
                  <c:v>智能抄表</c:v>
                </c:pt>
                <c:pt idx="6">
                  <c:v>智能家居</c:v>
                </c:pt>
                <c:pt idx="7">
                  <c:v>移动办公</c:v>
                </c:pt>
                <c:pt idx="8">
                  <c:v>车辆前装</c:v>
                </c:pt>
                <c:pt idx="9">
                  <c:v>车辆后装</c:v>
                </c:pt>
                <c:pt idx="10">
                  <c:v>智慧农业</c:v>
                </c:pt>
                <c:pt idx="11">
                  <c:v>智慧医疗</c:v>
                </c:pt>
              </c:strCache>
            </c:strRef>
          </c:cat>
          <c:val>
            <c:numRef>
              <c:f>Sheet1!$B$2:$B$13</c:f>
              <c:numCache>
                <c:formatCode>General</c:formatCode>
                <c:ptCount val="12"/>
                <c:pt idx="0">
                  <c:v>717.07</c:v>
                </c:pt>
                <c:pt idx="1">
                  <c:v>660.81</c:v>
                </c:pt>
                <c:pt idx="2">
                  <c:v>450.7</c:v>
                </c:pt>
                <c:pt idx="3">
                  <c:v>342.82</c:v>
                </c:pt>
                <c:pt idx="4">
                  <c:v>246</c:v>
                </c:pt>
                <c:pt idx="5">
                  <c:v>208</c:v>
                </c:pt>
                <c:pt idx="6">
                  <c:v>187.55</c:v>
                </c:pt>
                <c:pt idx="7">
                  <c:v>161.15</c:v>
                </c:pt>
                <c:pt idx="8">
                  <c:v>150.91</c:v>
                </c:pt>
                <c:pt idx="9">
                  <c:v>37</c:v>
                </c:pt>
                <c:pt idx="10">
                  <c:v>16.9</c:v>
                </c:pt>
                <c:pt idx="11">
                  <c:v>4.6</c:v>
                </c:pt>
              </c:numCache>
            </c:numRef>
          </c:val>
        </c:ser>
        <c:dLbls>
          <c:showLegendKey val="0"/>
          <c:showVal val="1"/>
          <c:showCatName val="0"/>
          <c:showSerName val="0"/>
          <c:showPercent val="0"/>
          <c:showBubbleSize val="0"/>
        </c:dLbls>
        <c:gapWidth val="219"/>
        <c:axId val="337591472"/>
        <c:axId val="337581680"/>
      </c:barChart>
      <c:lineChart>
        <c:grouping val="standard"/>
        <c:varyColors val="0"/>
        <c:ser>
          <c:idx val="1"/>
          <c:order val="1"/>
          <c:tx>
            <c:strRef>
              <c:f>Sheet1!$C$1</c:f>
              <c:strCache>
                <c:ptCount val="1"/>
                <c:pt idx="0">
                  <c:v>占比（%）</c:v>
                </c:pt>
              </c:strCache>
            </c:strRef>
          </c:tx>
          <c:spPr>
            <a:ln w="19050" cap="rnd">
              <a:solidFill>
                <a:schemeClr val="accent6"/>
              </a:solidFill>
              <a:round/>
            </a:ln>
            <a:effectLst/>
          </c:spPr>
          <c:marker>
            <c:symbol val="circle"/>
            <c:size val="5"/>
            <c:spPr>
              <a:solidFill>
                <a:schemeClr val="bg1"/>
              </a:solidFill>
              <a:ln w="9525">
                <a:solidFill>
                  <a:schemeClr val="accent6">
                    <a:lumMod val="75000"/>
                  </a:schemeClr>
                </a:solidFill>
              </a:ln>
              <a:effectLst/>
            </c:spPr>
          </c:marker>
          <c:dLbls>
            <c:dLbl>
              <c:idx val="6"/>
              <c:layout/>
              <c:numFmt formatCode="0.0%" sourceLinked="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t"/>
              <c:showLegendKey val="0"/>
              <c:showVal val="1"/>
              <c:showCatName val="0"/>
              <c:showSerName val="0"/>
              <c:showPercent val="0"/>
              <c:showBubbleSize val="0"/>
              <c:extLst>
                <c:ext xmlns:c15="http://schemas.microsoft.com/office/drawing/2012/chart" uri="{CE6537A1-D6FC-4f65-9D91-7224C49458BB}"/>
              </c:extLst>
            </c:dLbl>
            <c:dLbl>
              <c:idx val="7"/>
              <c:layout/>
              <c:numFmt formatCode="0.0%" sourceLinked="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t"/>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solidFill>
                    <a:latin typeface="黑体" panose="02010609060101010101" pitchFamily="49" charset="-122"/>
                    <a:ea typeface="黑体" panose="02010609060101010101" pitchFamily="49"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金融支付</c:v>
                </c:pt>
                <c:pt idx="1">
                  <c:v>公共安全</c:v>
                </c:pt>
                <c:pt idx="2">
                  <c:v>工业制造</c:v>
                </c:pt>
                <c:pt idx="3">
                  <c:v>共享服务</c:v>
                </c:pt>
                <c:pt idx="4">
                  <c:v>其他场景</c:v>
                </c:pt>
                <c:pt idx="5">
                  <c:v>智能抄表</c:v>
                </c:pt>
                <c:pt idx="6">
                  <c:v>智能家居</c:v>
                </c:pt>
                <c:pt idx="7">
                  <c:v>移动办公</c:v>
                </c:pt>
                <c:pt idx="8">
                  <c:v>车辆前装</c:v>
                </c:pt>
                <c:pt idx="9">
                  <c:v>车辆后装</c:v>
                </c:pt>
                <c:pt idx="10">
                  <c:v>智慧农业</c:v>
                </c:pt>
                <c:pt idx="11">
                  <c:v>智慧医疗</c:v>
                </c:pt>
              </c:strCache>
            </c:strRef>
          </c:cat>
          <c:val>
            <c:numRef>
              <c:f>Sheet1!$C$2:$C$13</c:f>
              <c:numCache>
                <c:formatCode>0.0%</c:formatCode>
                <c:ptCount val="12"/>
                <c:pt idx="0">
                  <c:v>0.23</c:v>
                </c:pt>
                <c:pt idx="1">
                  <c:v>0.21</c:v>
                </c:pt>
                <c:pt idx="2">
                  <c:v>0.14</c:v>
                </c:pt>
                <c:pt idx="3">
                  <c:v>0.11</c:v>
                </c:pt>
                <c:pt idx="4">
                  <c:v>0.08</c:v>
                </c:pt>
                <c:pt idx="5">
                  <c:v>0.07</c:v>
                </c:pt>
                <c:pt idx="6">
                  <c:v>0.06</c:v>
                </c:pt>
                <c:pt idx="7">
                  <c:v>0.05</c:v>
                </c:pt>
                <c:pt idx="8">
                  <c:v>0.05</c:v>
                </c:pt>
                <c:pt idx="9">
                  <c:v>0.01</c:v>
                </c:pt>
                <c:pt idx="10">
                  <c:v>0.01</c:v>
                </c:pt>
                <c:pt idx="11">
                  <c:v>0</c:v>
                </c:pt>
              </c:numCache>
            </c:numRef>
          </c:val>
          <c:smooth val="0"/>
        </c:ser>
        <c:dLbls>
          <c:showLegendKey val="0"/>
          <c:showVal val="0"/>
          <c:showCatName val="0"/>
          <c:showSerName val="0"/>
          <c:showPercent val="0"/>
          <c:showBubbleSize val="0"/>
        </c:dLbls>
        <c:marker val="1"/>
        <c:smooth val="0"/>
        <c:axId val="337588752"/>
        <c:axId val="337598000"/>
      </c:lineChart>
      <c:catAx>
        <c:axId val="33759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crossAx val="337581680"/>
        <c:crosses val="autoZero"/>
        <c:auto val="1"/>
        <c:lblAlgn val="ctr"/>
        <c:lblOffset val="100"/>
        <c:noMultiLvlLbl val="0"/>
      </c:catAx>
      <c:valAx>
        <c:axId val="337581680"/>
        <c:scaling>
          <c:orientation val="minMax"/>
          <c:max val="1500"/>
          <c:min val="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crossAx val="337591472"/>
        <c:crosses val="autoZero"/>
        <c:crossBetween val="between"/>
      </c:valAx>
      <c:catAx>
        <c:axId val="33758875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crossAx val="337598000"/>
        <c:crosses val="autoZero"/>
        <c:auto val="1"/>
        <c:lblAlgn val="ctr"/>
        <c:lblOffset val="100"/>
        <c:noMultiLvlLbl val="0"/>
      </c:catAx>
      <c:valAx>
        <c:axId val="337598000"/>
        <c:scaling>
          <c:orientation val="minMax"/>
          <c:max val="0.5"/>
          <c:min val="-0.5"/>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crossAx val="337588752"/>
        <c:crosses val="max"/>
        <c:crossBetween val="between"/>
      </c:valAx>
      <c:spPr>
        <a:noFill/>
        <a:ln>
          <a:noFill/>
        </a:ln>
        <a:effectLst/>
      </c:spPr>
    </c:plotArea>
    <c:legend>
      <c:legendPos val="t"/>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legendEntry>
      <c:legendEntry>
        <c:idx val="1"/>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legendEntry>
      <c:layout>
        <c:manualLayout>
          <c:xMode val="edge"/>
          <c:yMode val="edge"/>
          <c:x val="0.00855920114122682"/>
          <c:y val="0.0338218714768884"/>
          <c:w val="0.982881597717546"/>
          <c:h val="0.131905298759865"/>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pitchFamily="49" charset="-122"/>
              <a:ea typeface="黑体" panose="02010609060101010101" pitchFamily="49" charset="-122"/>
              <a:cs typeface="+mn-cs"/>
            </a:defRPr>
          </a:pPr>
        </a:p>
      </c:txPr>
    </c:legend>
    <c:plotVisOnly val="1"/>
    <c:dispBlanksAs val="gap"/>
    <c:showDLblsOverMax val="0"/>
    <c:extLst>
      <c:ext uri="{0b15fc19-7d7d-44ad-8c2d-2c3a37ce22c3}">
        <chartProps xmlns="https://web.wps.cn/et/2018/main" chartId="{23a1cf14-960d-4461-9fb5-fcccd00d507f}"/>
      </c:ext>
    </c:extLst>
  </c:chart>
  <c:spPr>
    <a:noFill/>
    <a:ln>
      <a:noFill/>
    </a:ln>
    <a:effectLst/>
  </c:spPr>
  <c:txPr>
    <a:bodyPr/>
    <a:lstStyle/>
    <a:p>
      <a:pPr>
        <a:defRPr lang="zh-CN" sz="900">
          <a:latin typeface="黑体" panose="02010609060101010101" pitchFamily="49" charset="-122"/>
          <a:ea typeface="黑体" panose="02010609060101010101" pitchFamily="49"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084" cy="496411"/>
          </a:xfrm>
          <a:prstGeom prst="rect">
            <a:avLst/>
          </a:prstGeom>
        </p:spPr>
        <p:txBody>
          <a:bodyPr vert="horz" lIns="91714" tIns="45857" rIns="91714" bIns="45857" rtlCol="0"/>
          <a:lstStyle>
            <a:lvl1pPr algn="l">
              <a:defRPr sz="1200"/>
            </a:lvl1pPr>
          </a:lstStyle>
          <a:p>
            <a:endParaRPr lang="zh-CN" altLang="en-US"/>
          </a:p>
        </p:txBody>
      </p:sp>
      <p:sp>
        <p:nvSpPr>
          <p:cNvPr id="3" name="日期占位符 2"/>
          <p:cNvSpPr>
            <a:spLocks noGrp="1"/>
          </p:cNvSpPr>
          <p:nvPr>
            <p:ph type="dt" sz="quarter" idx="1"/>
          </p:nvPr>
        </p:nvSpPr>
        <p:spPr>
          <a:xfrm>
            <a:off x="3849997" y="0"/>
            <a:ext cx="2946084" cy="496411"/>
          </a:xfrm>
          <a:prstGeom prst="rect">
            <a:avLst/>
          </a:prstGeom>
        </p:spPr>
        <p:txBody>
          <a:bodyPr vert="horz" lIns="91714" tIns="45857" rIns="91714" bIns="45857" rtlCol="0"/>
          <a:lstStyle>
            <a:lvl1pPr algn="r">
              <a:defRPr sz="1200"/>
            </a:lvl1pPr>
          </a:lstStyle>
          <a:p>
            <a:fld id="{71E30D90-EC59-4146-921F-EAC380EC2443}" type="datetimeFigureOut">
              <a:rPr lang="zh-CN" altLang="en-US" smtClean="0"/>
            </a:fld>
            <a:endParaRPr lang="zh-CN" altLang="en-US"/>
          </a:p>
        </p:txBody>
      </p:sp>
      <p:sp>
        <p:nvSpPr>
          <p:cNvPr id="4" name="页脚占位符 3"/>
          <p:cNvSpPr>
            <a:spLocks noGrp="1"/>
          </p:cNvSpPr>
          <p:nvPr>
            <p:ph type="ftr" sz="quarter" idx="2"/>
          </p:nvPr>
        </p:nvSpPr>
        <p:spPr>
          <a:xfrm>
            <a:off x="0" y="9430223"/>
            <a:ext cx="2946084" cy="496411"/>
          </a:xfrm>
          <a:prstGeom prst="rect">
            <a:avLst/>
          </a:prstGeom>
        </p:spPr>
        <p:txBody>
          <a:bodyPr vert="horz" lIns="91714" tIns="45857" rIns="91714" bIns="45857"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997" y="9430223"/>
            <a:ext cx="2946084" cy="496411"/>
          </a:xfrm>
          <a:prstGeom prst="rect">
            <a:avLst/>
          </a:prstGeom>
        </p:spPr>
        <p:txBody>
          <a:bodyPr vert="horz" lIns="91714" tIns="45857" rIns="91714" bIns="45857" rtlCol="0" anchor="b"/>
          <a:lstStyle>
            <a:lvl1pPr algn="r">
              <a:defRPr sz="1200"/>
            </a:lvl1pPr>
          </a:lstStyle>
          <a:p>
            <a:fld id="{34DF410C-5EA8-449B-A0A6-A151A7178B8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78" name="页眉占位符 1"/>
          <p:cNvSpPr>
            <a:spLocks noGrp="1"/>
          </p:cNvSpPr>
          <p:nvPr>
            <p:ph type="hdr" sz="quarter"/>
          </p:nvPr>
        </p:nvSpPr>
        <p:spPr>
          <a:xfrm>
            <a:off x="0" y="0"/>
            <a:ext cx="2945660" cy="496411"/>
          </a:xfrm>
          <a:prstGeom prst="rect">
            <a:avLst/>
          </a:prstGeom>
        </p:spPr>
        <p:txBody>
          <a:bodyPr vert="horz" lIns="91439" tIns="45720" rIns="91439" bIns="45720" rtlCol="0"/>
          <a:lstStyle>
            <a:lvl1pPr algn="l">
              <a:defRPr sz="1200"/>
            </a:lvl1pPr>
          </a:lstStyle>
          <a:p>
            <a:endParaRPr lang="zh-CN" altLang="en-US"/>
          </a:p>
        </p:txBody>
      </p:sp>
      <p:sp>
        <p:nvSpPr>
          <p:cNvPr id="1049179" name="日期占位符 2"/>
          <p:cNvSpPr>
            <a:spLocks noGrp="1"/>
          </p:cNvSpPr>
          <p:nvPr>
            <p:ph type="dt" idx="1"/>
          </p:nvPr>
        </p:nvSpPr>
        <p:spPr>
          <a:xfrm>
            <a:off x="3850443" y="0"/>
            <a:ext cx="2945660" cy="496411"/>
          </a:xfrm>
          <a:prstGeom prst="rect">
            <a:avLst/>
          </a:prstGeom>
        </p:spPr>
        <p:txBody>
          <a:bodyPr vert="horz" lIns="91439" tIns="45720" rIns="91439" bIns="45720" rtlCol="0"/>
          <a:lstStyle>
            <a:lvl1pPr algn="r">
              <a:defRPr sz="1200"/>
            </a:lvl1pPr>
          </a:lstStyle>
          <a:p>
            <a:fld id="{F34F5BEF-B9A5-4C79-90A3-8E861E160732}" type="datetimeFigureOut">
              <a:rPr lang="zh-CN" altLang="en-US" smtClean="0"/>
            </a:fld>
            <a:endParaRPr lang="zh-CN" altLang="en-US"/>
          </a:p>
        </p:txBody>
      </p:sp>
      <p:sp>
        <p:nvSpPr>
          <p:cNvPr id="1049180"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39" tIns="45720" rIns="91439" bIns="45720" rtlCol="0" anchor="ctr"/>
          <a:lstStyle/>
          <a:p>
            <a:endParaRPr lang="zh-CN" altLang="en-US"/>
          </a:p>
        </p:txBody>
      </p:sp>
      <p:sp>
        <p:nvSpPr>
          <p:cNvPr id="1049181" name="备注占位符 4"/>
          <p:cNvSpPr>
            <a:spLocks noGrp="1"/>
          </p:cNvSpPr>
          <p:nvPr>
            <p:ph type="body" sz="quarter" idx="3"/>
          </p:nvPr>
        </p:nvSpPr>
        <p:spPr>
          <a:xfrm>
            <a:off x="679768" y="4715907"/>
            <a:ext cx="5438140" cy="4467701"/>
          </a:xfrm>
          <a:prstGeom prst="rect">
            <a:avLst/>
          </a:prstGeom>
        </p:spPr>
        <p:txBody>
          <a:bodyPr vert="horz" lIns="91439" tIns="45720" rIns="91439"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82" name="页脚占位符 5"/>
          <p:cNvSpPr>
            <a:spLocks noGrp="1"/>
          </p:cNvSpPr>
          <p:nvPr>
            <p:ph type="ftr" sz="quarter" idx="4"/>
          </p:nvPr>
        </p:nvSpPr>
        <p:spPr>
          <a:xfrm>
            <a:off x="0" y="9430091"/>
            <a:ext cx="2945660" cy="496411"/>
          </a:xfrm>
          <a:prstGeom prst="rect">
            <a:avLst/>
          </a:prstGeom>
        </p:spPr>
        <p:txBody>
          <a:bodyPr vert="horz" lIns="91439" tIns="45720" rIns="91439" bIns="45720" rtlCol="0" anchor="b"/>
          <a:lstStyle>
            <a:lvl1pPr algn="l">
              <a:defRPr sz="1200"/>
            </a:lvl1pPr>
          </a:lstStyle>
          <a:p>
            <a:endParaRPr lang="zh-CN" altLang="en-US"/>
          </a:p>
        </p:txBody>
      </p:sp>
      <p:sp>
        <p:nvSpPr>
          <p:cNvPr id="1049183" name="灯片编号占位符 6"/>
          <p:cNvSpPr>
            <a:spLocks noGrp="1"/>
          </p:cNvSpPr>
          <p:nvPr>
            <p:ph type="sldNum" sz="quarter" idx="5"/>
          </p:nvPr>
        </p:nvSpPr>
        <p:spPr>
          <a:xfrm>
            <a:off x="3850443" y="9430091"/>
            <a:ext cx="2945660" cy="496411"/>
          </a:xfrm>
          <a:prstGeom prst="rect">
            <a:avLst/>
          </a:prstGeom>
        </p:spPr>
        <p:txBody>
          <a:bodyPr vert="horz" lIns="91439" tIns="45720" rIns="91439" bIns="45720" rtlCol="0" anchor="b"/>
          <a:lstStyle>
            <a:lvl1pPr algn="r">
              <a:defRPr sz="1200"/>
            </a:lvl1pPr>
          </a:lstStyle>
          <a:p>
            <a:fld id="{E62F6BB7-4373-44C4-AAF9-093A7E64BA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Rectangle 2"/>
          <p:cNvSpPr>
            <a:spLocks noGrp="1" noRot="1" noChangeAspect="1"/>
          </p:cNvSpPr>
          <p:nvPr>
            <p:ph type="sldImg"/>
          </p:nvPr>
        </p:nvSpPr>
        <p:spPr>
          <a:xfrm>
            <a:off x="90488" y="744538"/>
            <a:ext cx="6616700" cy="3722687"/>
          </a:xfrm>
        </p:spPr>
      </p:sp>
      <p:sp>
        <p:nvSpPr>
          <p:cNvPr id="1048777" name="Rectangle 3"/>
          <p:cNvSpPr>
            <a:spLocks noGrp="1"/>
          </p:cNvSpPr>
          <p:nvPr>
            <p:ph type="body" idx="1"/>
          </p:nvPr>
        </p:nvSpPr>
        <p:spPr>
          <a:noFill/>
        </p:spPr>
        <p:txBody>
          <a:bodyPr/>
          <a:lstStyle/>
          <a:p>
            <a:pPr eaLnBrk="1" hangingPunct="1"/>
            <a:endParaRPr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rgbClr val="FF0000"/>
                </a:solidFill>
                <a:latin typeface="微软雅黑" panose="020B0503020204020204" pitchFamily="34" charset="-122"/>
                <a:ea typeface="微软雅黑" panose="020B0503020204020204" pitchFamily="34" charset="-122"/>
                <a:sym typeface="+mn-ea"/>
              </a:rPr>
              <a:t>桐庐的会</a:t>
            </a:r>
            <a:r>
              <a:rPr lang="en-US" altLang="zh-CN" dirty="0">
                <a:solidFill>
                  <a:srgbClr val="FF0000"/>
                </a:solidFill>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下面放一条就可以了。</a:t>
            </a:r>
            <a:endParaRPr lang="zh-CN" altLang="en-US" dirty="0">
              <a:solidFill>
                <a:srgbClr val="FF0000"/>
              </a:solidFill>
              <a:latin typeface="微软雅黑" panose="020B0503020204020204" pitchFamily="34" charset="-122"/>
              <a:ea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sym typeface="+mn-ea"/>
              </a:rPr>
              <a:t>关于消防</a:t>
            </a:r>
            <a:endParaRPr lang="zh-CN" altLang="en-US" dirty="0">
              <a:solidFill>
                <a:srgbClr val="FF0000"/>
              </a:solidFill>
              <a:latin typeface="微软雅黑" panose="020B0503020204020204" pitchFamily="34" charset="-122"/>
              <a:ea typeface="微软雅黑" panose="020B0503020204020204" pitchFamily="34" charset="-122"/>
              <a:sym typeface="+mn-ea"/>
            </a:endParaRPr>
          </a:p>
          <a:p>
            <a:pPr lvl="0" algn="l" eaLnBrk="0" fontAlgn="base" hangingPunct="0">
              <a:lnSpc>
                <a:spcPct val="100000"/>
              </a:lnSpc>
              <a:buClrTx/>
              <a:buSzTx/>
              <a:buFontTx/>
              <a:defRP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国务院安委会</a:t>
            </a:r>
            <a:r>
              <a:rPr lang="zh-CN" altLang="en-US" b="1" noProof="0" dirty="0">
                <a:solidFill>
                  <a:srgbClr val="0070C0"/>
                </a:solidFill>
                <a:ea typeface="微软雅黑" panose="020B0503020204020204" pitchFamily="34" charset="-122"/>
                <a:sym typeface="+mn-ea"/>
              </a:rPr>
              <a:t>《安全生产治本攻坚三年行动方案（2024-2026年）》</a:t>
            </a:r>
            <a:r>
              <a:rPr lang="en-US" altLang="zh-CN" b="1" noProof="0" dirty="0">
                <a:solidFill>
                  <a:srgbClr val="0070C0"/>
                </a:solidFill>
                <a:ea typeface="微软雅黑" panose="020B0503020204020204" pitchFamily="34" charset="-122"/>
                <a:sym typeface="+mn-ea"/>
              </a:rPr>
              <a:t> </a:t>
            </a:r>
            <a:r>
              <a:rPr lang="zh-CN" altLang="en-US" b="1" noProof="0" dirty="0">
                <a:solidFill>
                  <a:srgbClr val="0070C0"/>
                </a:solidFill>
                <a:ea typeface="微软雅黑" panose="020B0503020204020204" pitchFamily="34" charset="-122"/>
                <a:sym typeface="+mn-ea"/>
              </a:rPr>
              <a:t>，提出</a:t>
            </a:r>
            <a:r>
              <a:rPr lang="zh-CN" altLang="en-US" dirty="0">
                <a:latin typeface="微软雅黑" panose="020B0503020204020204" pitchFamily="34" charset="-122"/>
                <a:ea typeface="微软雅黑" panose="020B0503020204020204" pitchFamily="34" charset="-122"/>
                <a:sym typeface="+mn-ea"/>
              </a:rPr>
              <a:t>进一步推动和完善城市</a:t>
            </a:r>
            <a:r>
              <a:rPr lang="zh-CN" altLang="en-US" b="1" dirty="0">
                <a:solidFill>
                  <a:srgbClr val="C00000"/>
                </a:solidFill>
                <a:latin typeface="微软雅黑" panose="020B0503020204020204" pitchFamily="34" charset="-122"/>
                <a:ea typeface="微软雅黑" panose="020B0503020204020204" pitchFamily="34" charset="-122"/>
                <a:sym typeface="+mn-ea"/>
              </a:rPr>
              <a:t>安全风险综合监测预警</a:t>
            </a:r>
            <a:r>
              <a:rPr lang="zh-CN" altLang="en-US" dirty="0">
                <a:latin typeface="微软雅黑" panose="020B0503020204020204" pitchFamily="34" charset="-122"/>
                <a:ea typeface="微软雅黑" panose="020B0503020204020204" pitchFamily="34" charset="-122"/>
                <a:sym typeface="+mn-ea"/>
              </a:rPr>
              <a:t>平台建设，深入推进国家安全发展示范城市创建工作</a:t>
            </a:r>
            <a:endParaRPr lang="zh-CN" altLang="en-US" dirty="0">
              <a:latin typeface="微软雅黑" panose="020B0503020204020204" pitchFamily="34" charset="-122"/>
              <a:ea typeface="微软雅黑" panose="020B0503020204020204" pitchFamily="34" charset="-122"/>
              <a:sym typeface="+mn-ea"/>
            </a:endParaRPr>
          </a:p>
          <a:p>
            <a:pPr lvl="0" algn="l" eaLnBrk="0" fontAlgn="base" hangingPunct="0">
              <a:lnSpc>
                <a:spcPct val="100000"/>
              </a:lnSpc>
              <a:buClrTx/>
              <a:buSzTx/>
              <a:buFontTx/>
              <a:defRP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教育部、国家消防救援局</a:t>
            </a:r>
            <a:r>
              <a:rPr lang="zh-CN" altLang="en-US" b="1" noProof="0" dirty="0">
                <a:solidFill>
                  <a:srgbClr val="0070C0"/>
                </a:solidFill>
                <a:ea typeface="微软雅黑" panose="020B0503020204020204" pitchFamily="34" charset="-122"/>
                <a:sym typeface="+mn-ea"/>
              </a:rPr>
              <a:t>《中小学校、幼儿园消防安全十项规定》，</a:t>
            </a:r>
            <a:r>
              <a:rPr dirty="0">
                <a:latin typeface="微软雅黑" panose="020B0503020204020204" pitchFamily="34" charset="-122"/>
                <a:ea typeface="微软雅黑" panose="020B0503020204020204" pitchFamily="34" charset="-122"/>
                <a:sym typeface="+mn-ea"/>
              </a:rPr>
              <a:t>第七条指出:“学生宿舍或午休室</a:t>
            </a:r>
            <a:r>
              <a:rPr b="1" dirty="0">
                <a:solidFill>
                  <a:srgbClr val="C00000"/>
                </a:solidFill>
                <a:latin typeface="微软雅黑" panose="020B0503020204020204" pitchFamily="34" charset="-122"/>
                <a:ea typeface="微软雅黑" panose="020B0503020204020204" pitchFamily="34" charset="-122"/>
                <a:sym typeface="+mn-ea"/>
              </a:rPr>
              <a:t>必须安装火灾自动报警系统或具有联网功能的独立式火灾探测报警器”</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fontScale="47500" lnSpcReduction="20000"/>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在这里放</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支特战队的情况</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杭州市：物联网创新策源地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核心领域：人工智能物联网（AIoT）、车联网、智慧城市</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代表企业/平台：海康威视、大华股份、阿里云IoT、中移物联网研发中心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重点项目：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滨江区物联网产业园：聚集超500家IoT企业，2023年产值破1200亿元。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余杭车联网先导区：覆盖未来科技城，部署5G-V2X路侧设备超300套，服务自动驾驶测试里程超10万公里。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政策支持：设立20亿元AIoT产业基金，建设“中国视谷”视觉智能生态圈。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宁波市：工业物联网与港口智能化标杆</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核心领域：智慧港口、工业互联网、智能家电</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代表企业：宁波舟山港集团、方太厨具、舜宇光学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应用场景：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宁波舟山港：全球首个“5G+远控龙门吊”全覆盖港口，年吞吐量超1.2亿吨，物流成本降低18%。</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慈溪小家电集群：200+企业接入工业互联网平台，产品研发周期缩短30%。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温州市：传统制造业智能化转型示范区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核心领域：电气设备物联网、鞋服智能制造</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代表案例：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正泰集团：打造“光伏+储能+物联网”能源管理平台，覆盖全球5000个电站，运维效率提升40%。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鹿城鞋业云平台：300家鞋企接入AI设计+柔性生产系统，库存周转率提升25%。</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嘉兴市：长三角物联网协同枢纽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核心领域：智慧农业、车联网基础设施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重点项目：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乌镇“互联网+”高地：建设全国首个“星火链网”超级节点，赋能纺织业区块链溯源。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嘉善县域农业大脑：覆盖80%大棚作物，节水节肥率达35%（2024年数据）。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湖州市：绿色智慧物联网典范</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核心领域：智慧物流、环保物联网</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代表项目：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德清车联网先导区：全国首个全域城市级自动驾驶测试区，覆盖县城道路631公里。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安吉竹林碳汇监测：部署5000+传感器实时测算竹林碳储量，误差率&lt;3%。</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绍兴市：纺织业物联网升级核心区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核心领域：印染智控、纺织云平台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典型案例：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柯桥“织造云”：连接织机超10万台，布料疵点AI检出率达99.2%，能耗降低22%。</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金华市：电商物流物联网枢纽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核心领域：智慧仓储、跨境电商物联网</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代表企业：菜鸟金义保税仓、横店东磁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应用成效：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义乌保税物流中心：AGV机器人分拣效率达8000件/小时，跨境订单处理时效缩短50%。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台州市：高端装备物联应用高地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核心领域：数控机床物联网、医药智能生产</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重点项目：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温岭泵业云平台：远程监控全国50万台水泵，故障预警准确率超90%。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华海药业智能工厂：通过FDA认证的物联网GMP生产线，人工干预减少70%。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舟山市：海洋经济物联网创新区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核心领域：智慧渔业、船舶物联</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创新应用：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“海洋云仓”船舶污染监管：联网渔船1.2万艘，危废处置成本下降60%。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嵊泗养殖监测平台：声呐+水下摄像机监控养殖区，死亡率降低15%。</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衢州市：“生态工业+智慧能源”物联应用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重点方向</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新能源电池全链监控</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代表项目：华友钴业“5G+锂电材料智能工厂”</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化工安全物联网</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巨化集团智慧园区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有毒气体AI监测覆盖100%产线，联动应急系统响应速度提升至15秒内（传统模式需3分钟）。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数字农业溯源</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常山胡柚区块链溯源</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400个果园部署温湿度传感器，数据上链率达100%，溢价提升25%。</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丽水市：“生态保护+康养物联”创新区</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重点方向</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森林碳汇智能监测</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“丽水森林云”平台</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布设10万+个红外相机、土壤传感器，AI识别200+树种生长状态，碳汇测算误差率&lt;5%。</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智慧康养物联网</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缙云县全域康养手环</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为5万老年人配备体征监测手环，联动社区医院，急诊响应缩短至8分钟。</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rgbClr val="FF0000"/>
                </a:solidFill>
                <a:latin typeface="微软雅黑" panose="020B0503020204020204" pitchFamily="34" charset="-122"/>
                <a:ea typeface="微软雅黑" panose="020B0503020204020204" pitchFamily="34" charset="-122"/>
                <a:sym typeface="+mn-ea"/>
              </a:rPr>
              <a:t>加入重点地市、点一下重点客户（比如绿源等）</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rgbClr val="FF0000"/>
                </a:solidFill>
                <a:latin typeface="微软雅黑" panose="020B0503020204020204" pitchFamily="34" charset="-122"/>
                <a:ea typeface="微软雅黑" panose="020B0503020204020204" pitchFamily="34" charset="-122"/>
                <a:sym typeface="+mn-ea"/>
              </a:rPr>
              <a:t>成立域外拓展团队、域外不写具体地市，写拓展团队</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a:lnSpc>
                <a:spcPct val="150000"/>
              </a:lnSpc>
              <a:buClrTx/>
              <a:buSzTx/>
              <a:buFont typeface="Wingdings" panose="05000000000000000000" charset="0"/>
              <a:buNone/>
            </a:pPr>
            <a:r>
              <a:rPr lang="zh-CN" altLang="en-US" dirty="0">
                <a:solidFill>
                  <a:srgbClr val="FF0000"/>
                </a:solidFill>
                <a:latin typeface="微软雅黑" panose="020B0503020204020204" pitchFamily="34" charset="-122"/>
                <a:ea typeface="微软雅黑" panose="020B0503020204020204" pitchFamily="34" charset="-122"/>
                <a:sym typeface="+mn-ea"/>
              </a:rPr>
              <a:t>专项债模式：陕西安康详细信息：</a:t>
            </a:r>
            <a:endParaRPr lang="zh-CN" altLang="en-US" dirty="0">
              <a:solidFill>
                <a:srgbClr val="FF0000"/>
              </a:solidFill>
              <a:latin typeface="微软雅黑" panose="020B0503020204020204" pitchFamily="34" charset="-122"/>
              <a:ea typeface="微软雅黑" panose="020B0503020204020204" pitchFamily="34" charset="-122"/>
              <a:sym typeface="+mn-ea"/>
            </a:endParaRPr>
          </a:p>
          <a:p>
            <a:pPr indent="0" algn="l">
              <a:lnSpc>
                <a:spcPct val="150000"/>
              </a:lnSpc>
              <a:buClrTx/>
              <a:buSzTx/>
              <a:buFont typeface="Wingdings" panose="05000000000000000000" charset="0"/>
              <a:buNone/>
            </a:pP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项目一次性设备投入约</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1.5亿元</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，建设资金来源为</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地方专项债（50%）</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央企战新（</a:t>
            </a:r>
            <a:r>
              <a:rPr lang="en-US" altLang="zh-CN"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（由央企及其投资机构完成项目评估和决策并下发资金）</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银行绿债（</a:t>
            </a:r>
            <a:r>
              <a:rPr lang="en-US" altLang="zh-CN"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（由银行募集资金用于支持绿色产业项目，</a:t>
            </a: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2021</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年中国人民银行《绿色债券支持项目目录》将</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绿色照明改造</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纳入其中）</a:t>
            </a:r>
            <a:endParaRPr lang="zh-CN" altLang="en-US" kern="100" dirty="0">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 typeface="Wingdings" panose="05000000000000000000" charset="0"/>
              <a:buNone/>
            </a:pP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、项目通过收益测算实现每年收益</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5997.08万</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，每年投入成本约</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4500万</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左右（利息、运维、电费），预计在</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11.26年</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达到投资营收平衡节点（专项债项目实施模式要求在</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10-15年</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完成收支平衡）</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50000"/>
              </a:lnSpc>
              <a:spcBef>
                <a:spcPts val="0"/>
              </a:spcBef>
              <a:spcAft>
                <a:spcPts val="0"/>
              </a:spcAft>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sym typeface="+mn-ea"/>
              </a:rPr>
              <a:t> </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a:lnSpc>
                <a:spcPct val="150000"/>
              </a:lnSpc>
              <a:buClrTx/>
              <a:buSzTx/>
              <a:buFont typeface="Wingdings" panose="05000000000000000000" charset="0"/>
              <a:buNone/>
            </a:pPr>
            <a:r>
              <a:rPr lang="zh-CN" altLang="en-US" dirty="0">
                <a:solidFill>
                  <a:srgbClr val="FF0000"/>
                </a:solidFill>
                <a:latin typeface="微软雅黑" panose="020B0503020204020204" pitchFamily="34" charset="-122"/>
                <a:ea typeface="微软雅黑" panose="020B0503020204020204" pitchFamily="34" charset="-122"/>
                <a:sym typeface="+mn-ea"/>
              </a:rPr>
              <a:t>专项债模式：陕西安康详细信息：</a:t>
            </a:r>
            <a:endParaRPr lang="zh-CN" altLang="en-US" dirty="0">
              <a:solidFill>
                <a:srgbClr val="FF0000"/>
              </a:solidFill>
              <a:latin typeface="微软雅黑" panose="020B0503020204020204" pitchFamily="34" charset="-122"/>
              <a:ea typeface="微软雅黑" panose="020B0503020204020204" pitchFamily="34" charset="-122"/>
              <a:sym typeface="+mn-ea"/>
            </a:endParaRPr>
          </a:p>
          <a:p>
            <a:pPr indent="0" algn="l">
              <a:lnSpc>
                <a:spcPct val="150000"/>
              </a:lnSpc>
              <a:buClrTx/>
              <a:buSzTx/>
              <a:buFont typeface="Wingdings" panose="05000000000000000000" charset="0"/>
              <a:buNone/>
            </a:pP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项目一次性设备投入约</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1.5亿元</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，建设资金来源为</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地方专项债（50%）</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央企战新（</a:t>
            </a:r>
            <a:r>
              <a:rPr lang="en-US" altLang="zh-CN"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（由央企及其投资机构完成项目评估和决策并下发资金）</a:t>
            </a:r>
            <a:r>
              <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银行绿债（</a:t>
            </a:r>
            <a:r>
              <a:rPr lang="en-US" altLang="zh-CN"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（由银行募集资金用于支持绿色产业项目，</a:t>
            </a: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2021</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年中国人民银行《绿色债券支持项目目录》将</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绿色照明改造</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纳入其中）</a:t>
            </a:r>
            <a:endParaRPr lang="zh-CN" altLang="en-US" kern="100" dirty="0">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 typeface="Wingdings" panose="05000000000000000000" charset="0"/>
              <a:buNone/>
            </a:pP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、项目通过收益测算实现每年收益</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5997.08万</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，每年投入成本约</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4500万</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左右（利息、运维、电费），预计在</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11.26年</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达到投资营收平衡节点（专项债项目实施模式要求在</a:t>
            </a:r>
            <a:r>
              <a:rPr lang="zh-CN" altLang="en-US"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10-15年</a:t>
            </a:r>
            <a:r>
              <a:rPr lang="zh-CN" altLang="en-US" kern="100" dirty="0">
                <a:latin typeface="微软雅黑" panose="020B0503020204020204" pitchFamily="34" charset="-122"/>
                <a:ea typeface="微软雅黑" panose="020B0503020204020204" pitchFamily="34" charset="-122"/>
                <a:cs typeface="微软雅黑" panose="020B0503020204020204" pitchFamily="34" charset="-122"/>
                <a:sym typeface="+mn-ea"/>
              </a:rPr>
              <a:t>完成收支平衡）</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50000"/>
              </a:lnSpc>
              <a:spcBef>
                <a:spcPts val="0"/>
              </a:spcBef>
              <a:spcAft>
                <a:spcPts val="0"/>
              </a:spcAft>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sym typeface="+mn-ea"/>
              </a:rPr>
              <a:t> </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rPr>
              <a:t>左边单产品落地里面：图变成地市申报的流程，包括终端公司测试之类。</a:t>
            </a:r>
            <a:endPar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endParaRPr>
          </a:p>
          <a:p>
            <a:r>
              <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rPr>
              <a:t>最下面放轻量</a:t>
            </a:r>
            <a:endPar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endParaRPr>
          </a:p>
          <a:p>
            <a:r>
              <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rPr>
              <a:t>轻量化定制服务目前有“</a:t>
            </a:r>
            <a:r>
              <a:rPr kumimoji="1" lang="zh-CN" altLang="en-US" kern="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综合布线”、“网络优化”、“安防监控”、“智能物联</a:t>
            </a:r>
            <a:r>
              <a:rPr kumimoji="1" lang="zh-CN" altLang="en-US" kern="0">
                <a:latin typeface="微软雅黑" panose="020B0503020204020204" pitchFamily="34" charset="-122"/>
                <a:ea typeface="微软雅黑" panose="020B0503020204020204" pitchFamily="34" charset="-122"/>
                <a:cs typeface="宋体" panose="02010600030101010101" pitchFamily="2" charset="-122"/>
                <a:sym typeface="+mn-ea"/>
              </a:rPr>
              <a:t>”四类类标品目录和价格库</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33_标题和内容">
    <p:spTree>
      <p:nvGrpSpPr>
        <p:cNvPr id="1" name=""/>
        <p:cNvGrpSpPr/>
        <p:nvPr/>
      </p:nvGrpSpPr>
      <p:grpSpPr>
        <a:xfrm>
          <a:off x="0" y="0"/>
          <a:ext cx="0" cy="0"/>
          <a:chOff x="0" y="0"/>
          <a:chExt cx="0" cy="0"/>
        </a:xfrm>
      </p:grpSpPr>
      <p:sp>
        <p:nvSpPr>
          <p:cNvPr id="1048581" name="TextBox 2"/>
          <p:cNvSpPr txBox="1"/>
          <p:nvPr userDrawn="1"/>
        </p:nvSpPr>
        <p:spPr>
          <a:xfrm>
            <a:off x="8460740" y="4867910"/>
            <a:ext cx="548005" cy="275590"/>
          </a:xfrm>
          <a:prstGeom prst="rect">
            <a:avLst/>
          </a:prstGeom>
          <a:noFill/>
        </p:spPr>
        <p:txBody>
          <a:bodyPr wrap="square">
            <a:spAutoFit/>
          </a:bodyPr>
          <a:lstStyle/>
          <a:p>
            <a:pPr algn="r" fontAlgn="auto">
              <a:spcBef>
                <a:spcPts val="0"/>
              </a:spcBef>
              <a:spcAft>
                <a:spcPts val="0"/>
              </a:spcAft>
            </a:pPr>
            <a:fld id="{C844518E-C312-486E-9338-5CEB839569B9}" type="slidenum">
              <a:rPr lang="zh-CN" altLang="en-US" sz="1200" b="1">
                <a:solidFill>
                  <a:srgbClr val="FFA700"/>
                </a:solidFill>
                <a:latin typeface="微软雅黑" panose="020B0503020204020204" pitchFamily="34" charset="-122"/>
                <a:ea typeface="微软雅黑" panose="020B0503020204020204" pitchFamily="34" charset="-122"/>
              </a:rPr>
            </a:fld>
            <a:endParaRPr lang="zh-CN" altLang="en-US" sz="1200" b="1" dirty="0">
              <a:solidFill>
                <a:srgbClr val="FFA700"/>
              </a:solidFill>
              <a:latin typeface="微软雅黑" panose="020B0503020204020204" pitchFamily="34" charset="-122"/>
              <a:ea typeface="微软雅黑" panose="020B0503020204020204" pitchFamily="34" charset="-122"/>
            </a:endParaRPr>
          </a:p>
        </p:txBody>
      </p:sp>
      <p:sp>
        <p:nvSpPr>
          <p:cNvPr id="1048582" name="矩形 3"/>
          <p:cNvSpPr/>
          <p:nvPr userDrawn="1"/>
        </p:nvSpPr>
        <p:spPr>
          <a:xfrm>
            <a:off x="0" y="0"/>
            <a:ext cx="9144000" cy="504000"/>
          </a:xfrm>
          <a:prstGeom prst="rect">
            <a:avLst/>
          </a:prstGeom>
          <a:gradFill>
            <a:gsLst>
              <a:gs pos="0">
                <a:srgbClr val="FF0000"/>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11613" y="7664"/>
            <a:ext cx="1104221" cy="468000"/>
          </a:xfrm>
          <a:prstGeom prst="rect">
            <a:avLst/>
          </a:prstGeom>
        </p:spPr>
      </p:pic>
    </p:spTree>
  </p:cSld>
  <p:clrMapOvr>
    <a:masterClrMapping/>
  </p:clrMapOvr>
  <p:transition spd="slow"/>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r="33599"/>
          <a:stretch>
            <a:fillRect/>
          </a:stretch>
        </p:blipFill>
        <p:spPr>
          <a:xfrm>
            <a:off x="395536" y="348142"/>
            <a:ext cx="1872208" cy="573284"/>
          </a:xfrm>
          <a:prstGeom prst="rect">
            <a:avLst/>
          </a:prstGeom>
        </p:spPr>
      </p:pic>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49"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8750"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fld id="{7F214607-43F2-4BD9-BFAF-0913F98F1C8D}"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751"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752"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pPr>
            <a:fld id="{5605348D-92C9-458F-A20C-0EF35DF2F09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5"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fld id="{7F214607-43F2-4BD9-BFAF-0913F98F1C8D}"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86"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87"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pPr>
            <a:fld id="{5605348D-92C9-458F-A20C-0EF35DF2F09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92" name="标题 1"/>
          <p:cNvSpPr>
            <a:spLocks noGrp="1"/>
          </p:cNvSpPr>
          <p:nvPr>
            <p:ph type="title"/>
          </p:nvPr>
        </p:nvSpPr>
        <p:spPr/>
        <p:txBody>
          <a:bodyPr/>
          <a:lstStyle/>
          <a:p>
            <a:r>
              <a:rPr lang="zh-CN" altLang="en-US" noProof="1"/>
              <a:t>单击此处编辑母版标题样式</a:t>
            </a:r>
            <a:endParaRPr lang="zh-CN" altLang="en-US" noProof="1"/>
          </a:p>
        </p:txBody>
      </p:sp>
      <p:sp>
        <p:nvSpPr>
          <p:cNvPr id="104879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4879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fld id="{7F214607-43F2-4BD9-BFAF-0913F98F1C8D}"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79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79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pPr>
            <a:fld id="{5605348D-92C9-458F-A20C-0EF35DF2F09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457200" y="206015"/>
            <a:ext cx="8229600" cy="8574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77" name="文本占位符 2"/>
          <p:cNvSpPr>
            <a:spLocks noGrp="1"/>
          </p:cNvSpPr>
          <p:nvPr>
            <p:ph type="body" idx="1"/>
          </p:nvPr>
        </p:nvSpPr>
        <p:spPr>
          <a:xfrm>
            <a:off x="457200" y="1200360"/>
            <a:ext cx="8229600" cy="339506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78" name="日期占位符 3"/>
          <p:cNvSpPr>
            <a:spLocks noGrp="1"/>
          </p:cNvSpPr>
          <p:nvPr>
            <p:ph type="dt" sz="half" idx="2"/>
          </p:nvPr>
        </p:nvSpPr>
        <p:spPr>
          <a:xfrm>
            <a:off x="457200" y="4768098"/>
            <a:ext cx="21336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fld>
            <a:endParaRPr lang="zh-CN" altLang="en-US"/>
          </a:p>
        </p:txBody>
      </p:sp>
      <p:sp>
        <p:nvSpPr>
          <p:cNvPr id="1048579" name="页脚占位符 4"/>
          <p:cNvSpPr>
            <a:spLocks noGrp="1"/>
          </p:cNvSpPr>
          <p:nvPr>
            <p:ph type="ftr" sz="quarter" idx="3"/>
          </p:nvPr>
        </p:nvSpPr>
        <p:spPr>
          <a:xfrm>
            <a:off x="3124200" y="4768098"/>
            <a:ext cx="28956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6553200" y="4768098"/>
            <a:ext cx="21336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15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15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5pPr>
      <a:lvl6pPr marL="1886585"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9485"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2385"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5285" indent="-171450"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tags" Target="../tags/tag132.xml"/><Relationship Id="rId38" Type="http://schemas.openxmlformats.org/officeDocument/2006/relationships/notesSlide" Target="../notesSlides/notesSlide10.xml"/><Relationship Id="rId37" Type="http://schemas.openxmlformats.org/officeDocument/2006/relationships/slideLayout" Target="../slideLayouts/slideLayout1.xml"/><Relationship Id="rId36" Type="http://schemas.openxmlformats.org/officeDocument/2006/relationships/image" Target="../media/image81.png"/><Relationship Id="rId35" Type="http://schemas.openxmlformats.org/officeDocument/2006/relationships/image" Target="../media/image80.png"/><Relationship Id="rId34" Type="http://schemas.openxmlformats.org/officeDocument/2006/relationships/image" Target="../media/image79.png"/><Relationship Id="rId33" Type="http://schemas.openxmlformats.org/officeDocument/2006/relationships/image" Target="../media/image78.png"/><Relationship Id="rId32" Type="http://schemas.openxmlformats.org/officeDocument/2006/relationships/tags" Target="../tags/tag140.xml"/><Relationship Id="rId31" Type="http://schemas.openxmlformats.org/officeDocument/2006/relationships/tags" Target="../tags/tag139.xml"/><Relationship Id="rId30" Type="http://schemas.openxmlformats.org/officeDocument/2006/relationships/image" Target="../media/image77.png"/><Relationship Id="rId3" Type="http://schemas.openxmlformats.org/officeDocument/2006/relationships/tags" Target="../tags/tag131.xml"/><Relationship Id="rId29" Type="http://schemas.openxmlformats.org/officeDocument/2006/relationships/image" Target="../media/image76.png"/><Relationship Id="rId28" Type="http://schemas.openxmlformats.org/officeDocument/2006/relationships/image" Target="../media/image75.png"/><Relationship Id="rId27" Type="http://schemas.openxmlformats.org/officeDocument/2006/relationships/image" Target="../media/image74.png"/><Relationship Id="rId26" Type="http://schemas.openxmlformats.org/officeDocument/2006/relationships/image" Target="../media/image73.png"/><Relationship Id="rId25" Type="http://schemas.openxmlformats.org/officeDocument/2006/relationships/image" Target="../media/image72.png"/><Relationship Id="rId24" Type="http://schemas.openxmlformats.org/officeDocument/2006/relationships/image" Target="../media/image71.png"/><Relationship Id="rId23" Type="http://schemas.openxmlformats.org/officeDocument/2006/relationships/image" Target="../media/image70.png"/><Relationship Id="rId22" Type="http://schemas.openxmlformats.org/officeDocument/2006/relationships/image" Target="../media/image69.png"/><Relationship Id="rId21" Type="http://schemas.openxmlformats.org/officeDocument/2006/relationships/image" Target="../media/image68.png"/><Relationship Id="rId20" Type="http://schemas.openxmlformats.org/officeDocument/2006/relationships/image" Target="../media/image67.png"/><Relationship Id="rId2" Type="http://schemas.openxmlformats.org/officeDocument/2006/relationships/tags" Target="../tags/tag130.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image" Target="../media/image66.png"/><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image" Target="../media/image65.png"/><Relationship Id="rId11" Type="http://schemas.openxmlformats.org/officeDocument/2006/relationships/image" Target="../media/image64.png"/><Relationship Id="rId10" Type="http://schemas.openxmlformats.org/officeDocument/2006/relationships/image" Target="../media/image63.png"/><Relationship Id="rId1" Type="http://schemas.openxmlformats.org/officeDocument/2006/relationships/tags" Target="../tags/tag129.xml"/></Relationships>
</file>

<file path=ppt/slides/_rels/slide11.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1" Type="http://schemas.openxmlformats.org/officeDocument/2006/relationships/notesSlide" Target="../notesSlides/notesSlide11.xml"/><Relationship Id="rId20" Type="http://schemas.openxmlformats.org/officeDocument/2006/relationships/slideLayout" Target="../slideLayouts/slideLayout1.xml"/><Relationship Id="rId2" Type="http://schemas.openxmlformats.org/officeDocument/2006/relationships/tags" Target="../tags/tag142.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image" Target="../media/image87.png"/><Relationship Id="rId16" Type="http://schemas.openxmlformats.org/officeDocument/2006/relationships/tags" Target="../tags/tag151.xml"/><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tags" Target="../tags/tag150.xml"/><Relationship Id="rId1" Type="http://schemas.openxmlformats.org/officeDocument/2006/relationships/tags" Target="../tags/tag1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2" Type="http://schemas.openxmlformats.org/officeDocument/2006/relationships/slideLayout" Target="../slideLayouts/slideLayout6.xml"/><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image" Target="../media/image88.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1" Type="http://schemas.openxmlformats.org/officeDocument/2006/relationships/notesSlide" Target="../notesSlides/notesSlide3.xml"/><Relationship Id="rId20" Type="http://schemas.openxmlformats.org/officeDocument/2006/relationships/slideLayout" Target="../slideLayouts/slideLayout1.xml"/><Relationship Id="rId2" Type="http://schemas.openxmlformats.org/officeDocument/2006/relationships/image" Target="../media/image4.svg"/><Relationship Id="rId19" Type="http://schemas.openxmlformats.org/officeDocument/2006/relationships/image" Target="../media/image5.png"/><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2" Type="http://schemas.openxmlformats.org/officeDocument/2006/relationships/notesSlide" Target="../notesSlides/notesSlide6.xml"/><Relationship Id="rId11" Type="http://schemas.openxmlformats.org/officeDocument/2006/relationships/slideLayout" Target="../slideLayouts/slideLayout1.xml"/><Relationship Id="rId10" Type="http://schemas.openxmlformats.org/officeDocument/2006/relationships/tags" Target="../tags/tag27.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99" Type="http://schemas.openxmlformats.org/officeDocument/2006/relationships/tags" Target="../tags/tag98.xml"/><Relationship Id="rId98" Type="http://schemas.openxmlformats.org/officeDocument/2006/relationships/image" Target="../media/image43.png"/><Relationship Id="rId97" Type="http://schemas.openxmlformats.org/officeDocument/2006/relationships/image" Target="../media/image42.png"/><Relationship Id="rId96" Type="http://schemas.openxmlformats.org/officeDocument/2006/relationships/image" Target="../media/image41.png"/><Relationship Id="rId95" Type="http://schemas.openxmlformats.org/officeDocument/2006/relationships/tags" Target="../tags/tag97.xml"/><Relationship Id="rId94" Type="http://schemas.openxmlformats.org/officeDocument/2006/relationships/tags" Target="../tags/tag96.xml"/><Relationship Id="rId93" Type="http://schemas.openxmlformats.org/officeDocument/2006/relationships/tags" Target="../tags/tag95.xml"/><Relationship Id="rId92" Type="http://schemas.openxmlformats.org/officeDocument/2006/relationships/tags" Target="../tags/tag94.xml"/><Relationship Id="rId91" Type="http://schemas.openxmlformats.org/officeDocument/2006/relationships/tags" Target="../tags/tag93.xml"/><Relationship Id="rId90" Type="http://schemas.openxmlformats.org/officeDocument/2006/relationships/tags" Target="../tags/tag92.xml"/><Relationship Id="rId9" Type="http://schemas.openxmlformats.org/officeDocument/2006/relationships/tags" Target="../tags/tag34.xml"/><Relationship Id="rId89" Type="http://schemas.openxmlformats.org/officeDocument/2006/relationships/tags" Target="../tags/tag91.xml"/><Relationship Id="rId88" Type="http://schemas.openxmlformats.org/officeDocument/2006/relationships/image" Target="../media/image40.png"/><Relationship Id="rId87" Type="http://schemas.openxmlformats.org/officeDocument/2006/relationships/tags" Target="../tags/tag90.xml"/><Relationship Id="rId86" Type="http://schemas.openxmlformats.org/officeDocument/2006/relationships/tags" Target="../tags/tag89.xml"/><Relationship Id="rId85" Type="http://schemas.openxmlformats.org/officeDocument/2006/relationships/image" Target="../media/image39.png"/><Relationship Id="rId84" Type="http://schemas.openxmlformats.org/officeDocument/2006/relationships/tags" Target="../tags/tag88.xml"/><Relationship Id="rId83" Type="http://schemas.openxmlformats.org/officeDocument/2006/relationships/image" Target="../media/image38.png"/><Relationship Id="rId82" Type="http://schemas.openxmlformats.org/officeDocument/2006/relationships/tags" Target="../tags/tag87.xml"/><Relationship Id="rId81" Type="http://schemas.openxmlformats.org/officeDocument/2006/relationships/tags" Target="../tags/tag86.xml"/><Relationship Id="rId80" Type="http://schemas.openxmlformats.org/officeDocument/2006/relationships/image" Target="../media/image37.png"/><Relationship Id="rId8" Type="http://schemas.openxmlformats.org/officeDocument/2006/relationships/tags" Target="../tags/tag33.xml"/><Relationship Id="rId79" Type="http://schemas.openxmlformats.org/officeDocument/2006/relationships/tags" Target="../tags/tag85.xml"/><Relationship Id="rId78" Type="http://schemas.openxmlformats.org/officeDocument/2006/relationships/tags" Target="../tags/tag84.xml"/><Relationship Id="rId77" Type="http://schemas.openxmlformats.org/officeDocument/2006/relationships/tags" Target="../tags/tag83.xml"/><Relationship Id="rId76" Type="http://schemas.openxmlformats.org/officeDocument/2006/relationships/tags" Target="../tags/tag82.xml"/><Relationship Id="rId75" Type="http://schemas.openxmlformats.org/officeDocument/2006/relationships/tags" Target="../tags/tag81.xml"/><Relationship Id="rId74" Type="http://schemas.openxmlformats.org/officeDocument/2006/relationships/tags" Target="../tags/tag80.xml"/><Relationship Id="rId73" Type="http://schemas.openxmlformats.org/officeDocument/2006/relationships/tags" Target="../tags/tag79.xml"/><Relationship Id="rId72" Type="http://schemas.openxmlformats.org/officeDocument/2006/relationships/image" Target="../media/image36.png"/><Relationship Id="rId71" Type="http://schemas.openxmlformats.org/officeDocument/2006/relationships/tags" Target="../tags/tag78.xml"/><Relationship Id="rId70" Type="http://schemas.openxmlformats.org/officeDocument/2006/relationships/tags" Target="../tags/tag77.xml"/><Relationship Id="rId7" Type="http://schemas.openxmlformats.org/officeDocument/2006/relationships/tags" Target="../tags/tag32.xml"/><Relationship Id="rId69" Type="http://schemas.openxmlformats.org/officeDocument/2006/relationships/tags" Target="../tags/tag76.xml"/><Relationship Id="rId68" Type="http://schemas.openxmlformats.org/officeDocument/2006/relationships/image" Target="../media/image35.png"/><Relationship Id="rId67" Type="http://schemas.openxmlformats.org/officeDocument/2006/relationships/tags" Target="../tags/tag75.xml"/><Relationship Id="rId66" Type="http://schemas.openxmlformats.org/officeDocument/2006/relationships/image" Target="../media/image34.png"/><Relationship Id="rId65" Type="http://schemas.openxmlformats.org/officeDocument/2006/relationships/tags" Target="../tags/tag74.xml"/><Relationship Id="rId64" Type="http://schemas.openxmlformats.org/officeDocument/2006/relationships/tags" Target="../tags/tag73.xml"/><Relationship Id="rId63" Type="http://schemas.openxmlformats.org/officeDocument/2006/relationships/image" Target="../media/image33.png"/><Relationship Id="rId62" Type="http://schemas.openxmlformats.org/officeDocument/2006/relationships/tags" Target="../tags/tag72.xml"/><Relationship Id="rId61" Type="http://schemas.openxmlformats.org/officeDocument/2006/relationships/image" Target="../media/image32.png"/><Relationship Id="rId60" Type="http://schemas.openxmlformats.org/officeDocument/2006/relationships/tags" Target="../tags/tag71.xml"/><Relationship Id="rId6" Type="http://schemas.openxmlformats.org/officeDocument/2006/relationships/tags" Target="../tags/tag31.xml"/><Relationship Id="rId59" Type="http://schemas.openxmlformats.org/officeDocument/2006/relationships/image" Target="../media/image31.png"/><Relationship Id="rId58" Type="http://schemas.openxmlformats.org/officeDocument/2006/relationships/tags" Target="../tags/tag70.xml"/><Relationship Id="rId57" Type="http://schemas.openxmlformats.org/officeDocument/2006/relationships/image" Target="../media/image30.png"/><Relationship Id="rId56" Type="http://schemas.openxmlformats.org/officeDocument/2006/relationships/tags" Target="../tags/tag69.xml"/><Relationship Id="rId55" Type="http://schemas.openxmlformats.org/officeDocument/2006/relationships/tags" Target="../tags/tag68.xml"/><Relationship Id="rId54" Type="http://schemas.openxmlformats.org/officeDocument/2006/relationships/image" Target="../media/image29.png"/><Relationship Id="rId53" Type="http://schemas.openxmlformats.org/officeDocument/2006/relationships/tags" Target="../tags/tag67.xml"/><Relationship Id="rId52" Type="http://schemas.openxmlformats.org/officeDocument/2006/relationships/image" Target="../media/image28.png"/><Relationship Id="rId51" Type="http://schemas.openxmlformats.org/officeDocument/2006/relationships/tags" Target="../tags/tag66.xml"/><Relationship Id="rId50" Type="http://schemas.openxmlformats.org/officeDocument/2006/relationships/tags" Target="../tags/tag65.xml"/><Relationship Id="rId5" Type="http://schemas.openxmlformats.org/officeDocument/2006/relationships/tags" Target="../tags/tag30.xml"/><Relationship Id="rId49" Type="http://schemas.openxmlformats.org/officeDocument/2006/relationships/image" Target="../media/image27.png"/><Relationship Id="rId48" Type="http://schemas.openxmlformats.org/officeDocument/2006/relationships/tags" Target="../tags/tag64.xml"/><Relationship Id="rId47" Type="http://schemas.openxmlformats.org/officeDocument/2006/relationships/tags" Target="../tags/tag63.xml"/><Relationship Id="rId46" Type="http://schemas.openxmlformats.org/officeDocument/2006/relationships/tags" Target="../tags/tag62.xml"/><Relationship Id="rId45" Type="http://schemas.openxmlformats.org/officeDocument/2006/relationships/tags" Target="../tags/tag61.xml"/><Relationship Id="rId44" Type="http://schemas.openxmlformats.org/officeDocument/2006/relationships/tags" Target="../tags/tag60.xml"/><Relationship Id="rId43" Type="http://schemas.openxmlformats.org/officeDocument/2006/relationships/image" Target="../media/image26.png"/><Relationship Id="rId42" Type="http://schemas.openxmlformats.org/officeDocument/2006/relationships/tags" Target="../tags/tag59.xml"/><Relationship Id="rId41" Type="http://schemas.openxmlformats.org/officeDocument/2006/relationships/image" Target="../media/image25.png"/><Relationship Id="rId40" Type="http://schemas.openxmlformats.org/officeDocument/2006/relationships/tags" Target="../tags/tag58.xml"/><Relationship Id="rId4" Type="http://schemas.openxmlformats.org/officeDocument/2006/relationships/tags" Target="../tags/tag29.xml"/><Relationship Id="rId39" Type="http://schemas.openxmlformats.org/officeDocument/2006/relationships/image" Target="../media/image24.png"/><Relationship Id="rId38" Type="http://schemas.openxmlformats.org/officeDocument/2006/relationships/tags" Target="../tags/tag57.xml"/><Relationship Id="rId37" Type="http://schemas.openxmlformats.org/officeDocument/2006/relationships/image" Target="../media/image23.png"/><Relationship Id="rId36" Type="http://schemas.openxmlformats.org/officeDocument/2006/relationships/tags" Target="../tags/tag56.xml"/><Relationship Id="rId35" Type="http://schemas.openxmlformats.org/officeDocument/2006/relationships/image" Target="../media/image22.jpeg"/><Relationship Id="rId34" Type="http://schemas.openxmlformats.org/officeDocument/2006/relationships/tags" Target="../tags/tag55.xml"/><Relationship Id="rId33" Type="http://schemas.openxmlformats.org/officeDocument/2006/relationships/image" Target="../media/image21.jpeg"/><Relationship Id="rId32" Type="http://schemas.openxmlformats.org/officeDocument/2006/relationships/tags" Target="../tags/tag54.xml"/><Relationship Id="rId31" Type="http://schemas.openxmlformats.org/officeDocument/2006/relationships/image" Target="../media/image20.png"/><Relationship Id="rId30" Type="http://schemas.openxmlformats.org/officeDocument/2006/relationships/tags" Target="../tags/tag53.xml"/><Relationship Id="rId3" Type="http://schemas.openxmlformats.org/officeDocument/2006/relationships/tags" Target="../tags/tag28.xml"/><Relationship Id="rId29" Type="http://schemas.openxmlformats.org/officeDocument/2006/relationships/image" Target="../media/image19.png"/><Relationship Id="rId28" Type="http://schemas.openxmlformats.org/officeDocument/2006/relationships/tags" Target="../tags/tag52.xml"/><Relationship Id="rId27" Type="http://schemas.openxmlformats.org/officeDocument/2006/relationships/image" Target="../media/image18.jpeg"/><Relationship Id="rId26" Type="http://schemas.openxmlformats.org/officeDocument/2006/relationships/tags" Target="../tags/tag51.xml"/><Relationship Id="rId25" Type="http://schemas.openxmlformats.org/officeDocument/2006/relationships/tags" Target="../tags/tag50.xml"/><Relationship Id="rId24" Type="http://schemas.openxmlformats.org/officeDocument/2006/relationships/tags" Target="../tags/tag49.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image" Target="../media/image17.png"/><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2" Type="http://schemas.openxmlformats.org/officeDocument/2006/relationships/notesSlide" Target="../notesSlides/notesSlide7.xml"/><Relationship Id="rId111" Type="http://schemas.openxmlformats.org/officeDocument/2006/relationships/slideLayout" Target="../slideLayouts/slideLayout1.xml"/><Relationship Id="rId110" Type="http://schemas.openxmlformats.org/officeDocument/2006/relationships/image" Target="../media/image49.png"/><Relationship Id="rId11" Type="http://schemas.openxmlformats.org/officeDocument/2006/relationships/tags" Target="../tags/tag36.xml"/><Relationship Id="rId109" Type="http://schemas.openxmlformats.org/officeDocument/2006/relationships/image" Target="../media/image48.png"/><Relationship Id="rId108" Type="http://schemas.openxmlformats.org/officeDocument/2006/relationships/image" Target="../media/image47.png"/><Relationship Id="rId107" Type="http://schemas.openxmlformats.org/officeDocument/2006/relationships/image" Target="../media/image46.png"/><Relationship Id="rId106" Type="http://schemas.openxmlformats.org/officeDocument/2006/relationships/image" Target="../media/image45.png"/><Relationship Id="rId105" Type="http://schemas.openxmlformats.org/officeDocument/2006/relationships/image" Target="../media/image44.png"/><Relationship Id="rId104" Type="http://schemas.openxmlformats.org/officeDocument/2006/relationships/tags" Target="../tags/tag103.xml"/><Relationship Id="rId103" Type="http://schemas.openxmlformats.org/officeDocument/2006/relationships/tags" Target="../tags/tag102.xml"/><Relationship Id="rId102" Type="http://schemas.openxmlformats.org/officeDocument/2006/relationships/tags" Target="../tags/tag101.xml"/><Relationship Id="rId101" Type="http://schemas.openxmlformats.org/officeDocument/2006/relationships/tags" Target="../tags/tag100.xml"/><Relationship Id="rId100" Type="http://schemas.openxmlformats.org/officeDocument/2006/relationships/tags" Target="../tags/tag99.xml"/><Relationship Id="rId10" Type="http://schemas.openxmlformats.org/officeDocument/2006/relationships/tags" Target="../tags/tag35.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image" Target="../media/image5.png"/><Relationship Id="rId4" Type="http://schemas.openxmlformats.org/officeDocument/2006/relationships/tags" Target="../tags/tag107.xml"/><Relationship Id="rId30" Type="http://schemas.openxmlformats.org/officeDocument/2006/relationships/notesSlide" Target="../notesSlides/notesSlide8.xml"/><Relationship Id="rId3" Type="http://schemas.openxmlformats.org/officeDocument/2006/relationships/tags" Target="../tags/tag106.xml"/><Relationship Id="rId29" Type="http://schemas.openxmlformats.org/officeDocument/2006/relationships/slideLayout" Target="../slideLayouts/slideLayout1.xml"/><Relationship Id="rId28" Type="http://schemas.openxmlformats.org/officeDocument/2006/relationships/image" Target="../media/image57.png"/><Relationship Id="rId27" Type="http://schemas.openxmlformats.org/officeDocument/2006/relationships/image" Target="../media/image56.png"/><Relationship Id="rId26" Type="http://schemas.openxmlformats.org/officeDocument/2006/relationships/tags" Target="../tags/tag122.xml"/><Relationship Id="rId25" Type="http://schemas.openxmlformats.org/officeDocument/2006/relationships/tags" Target="../tags/tag121.xml"/><Relationship Id="rId24" Type="http://schemas.openxmlformats.org/officeDocument/2006/relationships/tags" Target="../tags/tag120.xml"/><Relationship Id="rId23" Type="http://schemas.openxmlformats.org/officeDocument/2006/relationships/tags" Target="../tags/tag119.xml"/><Relationship Id="rId22" Type="http://schemas.openxmlformats.org/officeDocument/2006/relationships/image" Target="../media/image55.png"/><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5.xml"/><Relationship Id="rId19" Type="http://schemas.openxmlformats.org/officeDocument/2006/relationships/tags" Target="../tags/tag116.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jpe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4.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生成中..."/>
          <p:cNvSpPr/>
          <p:nvPr/>
        </p:nvSpPr>
        <p:spPr>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TextBox 3"/>
          <p:cNvSpPr/>
          <p:nvPr/>
        </p:nvSpPr>
        <p:spPr>
          <a:xfrm>
            <a:off x="5" y="1635228"/>
            <a:ext cx="9143999" cy="866140"/>
          </a:xfrm>
          <a:prstGeom prst="rect">
            <a:avLst/>
          </a:prstGeom>
          <a:noFill/>
          <a:ln w="12700">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40000"/>
              </a:lnSpc>
            </a:pPr>
            <a:r>
              <a:rPr lang="zh-CN" altLang="en-US" sz="3600" b="1" dirty="0">
                <a:solidFill>
                  <a:srgbClr val="FF0000"/>
                </a:solidFill>
                <a:latin typeface="微软雅黑" panose="020B0503020204020204" pitchFamily="34" charset="-122"/>
                <a:ea typeface="微软雅黑" panose="020B0503020204020204" pitchFamily="34" charset="-122"/>
              </a:rPr>
              <a:t>物联网行业应用拓展方案</a:t>
            </a:r>
            <a:endParaRPr lang="zh-CN" altLang="en-US" sz="3600" b="1" dirty="0">
              <a:solidFill>
                <a:srgbClr val="FF0000"/>
              </a:solidFill>
              <a:latin typeface="微软雅黑" panose="020B0503020204020204" pitchFamily="34" charset="-122"/>
              <a:ea typeface="微软雅黑" panose="020B0503020204020204" pitchFamily="34" charset="-122"/>
            </a:endParaRPr>
          </a:p>
        </p:txBody>
      </p:sp>
      <p:sp>
        <p:nvSpPr>
          <p:cNvPr id="7" name="TextBox 4"/>
          <p:cNvSpPr/>
          <p:nvPr/>
        </p:nvSpPr>
        <p:spPr>
          <a:xfrm>
            <a:off x="0" y="3580115"/>
            <a:ext cx="9144000" cy="607695"/>
          </a:xfrm>
          <a:prstGeom prst="rect">
            <a:avLst/>
          </a:prstGeom>
          <a:noFill/>
          <a:ln w="9525">
            <a:noFill/>
            <a:miter lim="800000"/>
          </a:ln>
        </p:spPr>
        <p:txBody>
          <a:bodyPr wrap="square">
            <a:spAutoFit/>
          </a:bodyPr>
          <a:lstStyle/>
          <a:p>
            <a:pPr algn="ctr">
              <a:lnSpc>
                <a:spcPct val="120000"/>
              </a:lnSpc>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政企客户部</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2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1246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：聚集商客标品拓展</a:t>
            </a:r>
            <a:r>
              <a:rPr lang="en-US" altLang="zh-CN" sz="2000" b="1" spc="-5" dirty="0">
                <a:solidFill>
                  <a:srgbClr val="FFFF00"/>
                </a:solidFill>
                <a:latin typeface="微软雅黑" panose="020B0503020204020204" pitchFamily="34" charset="-122"/>
                <a:ea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深挖</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场景需求</a:t>
            </a:r>
            <a:endPar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custDataLst>
              <p:tags r:id="rId1"/>
            </p:custDataLst>
          </p:nvPr>
        </p:nvSpPr>
        <p:spPr>
          <a:xfrm>
            <a:off x="643890" y="1218565"/>
            <a:ext cx="2834640"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1236345" y="1093470"/>
            <a:ext cx="159321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智慧安消</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3528060" y="1219200"/>
            <a:ext cx="2708275"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4"/>
            </p:custDataLst>
          </p:nvPr>
        </p:nvSpPr>
        <p:spPr>
          <a:xfrm>
            <a:off x="4112895" y="1086485"/>
            <a:ext cx="148971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设备监管</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52730" y="572770"/>
            <a:ext cx="8733155" cy="506730"/>
          </a:xfrm>
          <a:prstGeom prst="rect">
            <a:avLst/>
          </a:prstGeom>
        </p:spPr>
        <p:txBody>
          <a:bodyPr/>
          <a:lstStyle/>
          <a:p>
            <a:pPr marL="176530" indent="-176530" algn="just">
              <a:lnSpc>
                <a:spcPct val="13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sym typeface="+mn-ea"/>
              </a:rPr>
              <a:t>聚焦一线反馈实际需求，重点关注</a:t>
            </a:r>
            <a:r>
              <a:rPr lang="zh-CN" altLang="en-US" sz="1100" b="1" dirty="0">
                <a:latin typeface="微软雅黑" panose="020B0503020204020204" pitchFamily="34" charset="-122"/>
                <a:ea typeface="微软雅黑" panose="020B0503020204020204" pitchFamily="34" charset="-122"/>
                <a:sym typeface="+mn-ea"/>
              </a:rPr>
              <a:t>智慧消防、设备监管、智慧工地、沿街商铺、园区办公、泛住宿</a:t>
            </a:r>
            <a:r>
              <a:rPr lang="zh-CN" altLang="en-US" sz="1100" dirty="0">
                <a:latin typeface="微软雅黑" panose="020B0503020204020204" pitchFamily="34" charset="-122"/>
                <a:ea typeface="微软雅黑" panose="020B0503020204020204" pitchFamily="34" charset="-122"/>
                <a:sym typeface="+mn-ea"/>
              </a:rPr>
              <a:t>六大重点场景打造标准化服务清单，扩大信息化市场触点覆盖面，做好商客营销产品供给。</a:t>
            </a:r>
            <a:endParaRPr lang="zh-CN" altLang="en-US" sz="1100" dirty="0">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643890" y="1381125"/>
            <a:ext cx="2834640"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面向客户</a:t>
            </a:r>
            <a:r>
              <a:rPr lang="zh-CN" altLang="en-US" sz="900" dirty="0">
                <a:latin typeface="微软雅黑" panose="020B0503020204020204" pitchFamily="34" charset="-122"/>
                <a:ea typeface="微软雅黑" panose="020B0503020204020204" pitchFamily="34" charset="-122"/>
              </a:rPr>
              <a:t>：办公楼宇、学校、厂区、园区、乡村社区等物业管理和服务单位</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r>
              <a:rPr lang="zh-CN" altLang="en-US" sz="900" dirty="0">
                <a:latin typeface="微软雅黑" panose="020B0503020204020204" pitchFamily="34" charset="-122"/>
                <a:ea typeface="微软雅黑" panose="020B0503020204020204" pitchFamily="34" charset="-122"/>
              </a:rPr>
              <a:t>：为</a:t>
            </a:r>
            <a:r>
              <a:rPr lang="zh-CN" sz="900" dirty="0">
                <a:solidFill>
                  <a:srgbClr val="FF0000"/>
                </a:solidFill>
                <a:latin typeface="微软雅黑" panose="020B0503020204020204" pitchFamily="34" charset="-122"/>
                <a:ea typeface="微软雅黑" panose="020B0503020204020204" pitchFamily="34" charset="-122"/>
              </a:rPr>
              <a:t>烟雾、燃气告警</a:t>
            </a:r>
            <a:r>
              <a:rPr lang="zh-CN" altLang="en-US" sz="900" dirty="0">
                <a:solidFill>
                  <a:srgbClr val="FF0000"/>
                </a:solidFill>
                <a:latin typeface="微软雅黑" panose="020B0503020204020204" pitchFamily="34" charset="-122"/>
                <a:ea typeface="微软雅黑" panose="020B0503020204020204" pitchFamily="34" charset="-122"/>
              </a:rPr>
              <a:t>、人员</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设备监控</a:t>
            </a:r>
            <a:r>
              <a:rPr lang="zh-CN" altLang="en-US" sz="900" dirty="0">
                <a:latin typeface="微软雅黑" panose="020B0503020204020204" pitchFamily="34" charset="-122"/>
                <a:ea typeface="微软雅黑" panose="020B0503020204020204" pitchFamily="34" charset="-122"/>
              </a:rPr>
              <a:t>的需求提供平台</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各类物联网应用能力服务，同时实现告警</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416685" y="2526665"/>
            <a:ext cx="1928495" cy="443020"/>
            <a:chOff x="2168" y="3530"/>
            <a:chExt cx="4742" cy="925"/>
          </a:xfrm>
        </p:grpSpPr>
        <p:sp>
          <p:nvSpPr>
            <p:cNvPr id="33" name="矩形 32"/>
            <p:cNvSpPr/>
            <p:nvPr/>
          </p:nvSpPr>
          <p:spPr>
            <a:xfrm>
              <a:off x="2168" y="4137"/>
              <a:ext cx="1088" cy="318"/>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无线摄像头</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37" name="矩形 36"/>
            <p:cNvSpPr/>
            <p:nvPr/>
          </p:nvSpPr>
          <p:spPr>
            <a:xfrm>
              <a:off x="3396" y="4137"/>
              <a:ext cx="994" cy="318"/>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燃感</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 y="3530"/>
              <a:ext cx="839" cy="528"/>
            </a:xfrm>
            <a:prstGeom prst="rect">
              <a:avLst/>
            </a:prstGeom>
            <a:effectLst>
              <a:outerShdw blurRad="50800" dist="38100" dir="2700000" algn="tl" rotWithShape="0">
                <a:prstClr val="black">
                  <a:alpha val="40000"/>
                </a:prstClr>
              </a:outerShdw>
            </a:effectLst>
          </p:spPr>
        </p:pic>
        <p:sp>
          <p:nvSpPr>
            <p:cNvPr id="39" name="矩形 38"/>
            <p:cNvSpPr/>
            <p:nvPr/>
          </p:nvSpPr>
          <p:spPr>
            <a:xfrm>
              <a:off x="4562" y="4137"/>
              <a:ext cx="932" cy="318"/>
            </a:xfrm>
            <a:prstGeom prst="rect">
              <a:avLst/>
            </a:prstGeom>
          </p:spPr>
          <p:txBody>
            <a:bodyPr wrap="square">
              <a:spAutoFit/>
            </a:bodyPr>
            <a:lstStyle/>
            <a:p>
              <a:pPr algn="ctr">
                <a:spcAft>
                  <a:spcPts val="300"/>
                </a:spcAft>
              </a:pPr>
              <a:r>
                <a:rPr lang="en-US" altLang="zh-CN" sz="400" dirty="0">
                  <a:solidFill>
                    <a:schemeClr val="tx2"/>
                  </a:solidFill>
                  <a:latin typeface="微软雅黑" panose="020B0503020204020204" pitchFamily="34" charset="-122"/>
                  <a:ea typeface="微软雅黑" panose="020B0503020204020204" pitchFamily="34" charset="-122"/>
                </a:rPr>
                <a:t>NB</a:t>
              </a:r>
              <a:r>
                <a:rPr lang="zh-CN" altLang="en-US" sz="400" dirty="0">
                  <a:solidFill>
                    <a:schemeClr val="tx2"/>
                  </a:solidFill>
                  <a:latin typeface="微软雅黑" panose="020B0503020204020204" pitchFamily="34" charset="-122"/>
                  <a:ea typeface="微软雅黑" panose="020B0503020204020204" pitchFamily="34" charset="-122"/>
                </a:rPr>
                <a:t>烟感</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6"/>
            <a:stretch>
              <a:fillRect/>
            </a:stretch>
          </p:blipFill>
          <p:spPr>
            <a:xfrm>
              <a:off x="3435" y="3530"/>
              <a:ext cx="907" cy="511"/>
            </a:xfrm>
            <a:prstGeom prst="rect">
              <a:avLst/>
            </a:prstGeom>
            <a:effectLst>
              <a:outerShdw blurRad="50800" dist="38100" dir="2700000" algn="tl" rotWithShape="0">
                <a:prstClr val="black">
                  <a:alpha val="40000"/>
                </a:prstClr>
              </a:outerShdw>
            </a:effectLst>
          </p:spPr>
        </p:pic>
        <p:sp>
          <p:nvSpPr>
            <p:cNvPr id="29" name="矩形 28"/>
            <p:cNvSpPr/>
            <p:nvPr/>
          </p:nvSpPr>
          <p:spPr>
            <a:xfrm>
              <a:off x="5594" y="4137"/>
              <a:ext cx="1316" cy="318"/>
            </a:xfrm>
            <a:prstGeom prst="rect">
              <a:avLst/>
            </a:prstGeom>
          </p:spPr>
          <p:txBody>
            <a:bodyPr wrap="square">
              <a:spAutoFit/>
            </a:bodyPr>
            <a:lstStyle/>
            <a:p>
              <a:pPr algn="ctr">
                <a:spcAft>
                  <a:spcPts val="300"/>
                </a:spcAft>
              </a:pPr>
              <a:r>
                <a:rPr lang="en-US" altLang="zh-CN" sz="400" dirty="0">
                  <a:solidFill>
                    <a:schemeClr val="tx2"/>
                  </a:solidFill>
                  <a:latin typeface="微软雅黑" panose="020B0503020204020204" pitchFamily="34" charset="-122"/>
                  <a:ea typeface="微软雅黑" panose="020B0503020204020204" pitchFamily="34" charset="-122"/>
                </a:rPr>
                <a:t>Cat.1</a:t>
              </a:r>
              <a:r>
                <a:rPr lang="zh-CN" altLang="en-US" sz="400" dirty="0">
                  <a:solidFill>
                    <a:schemeClr val="tx2"/>
                  </a:solidFill>
                  <a:latin typeface="微软雅黑" panose="020B0503020204020204" pitchFamily="34" charset="-122"/>
                  <a:ea typeface="微软雅黑" panose="020B0503020204020204" pitchFamily="34" charset="-122"/>
                </a:rPr>
                <a:t>视频烟感</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7"/>
            <a:stretch>
              <a:fillRect/>
            </a:stretch>
          </p:blipFill>
          <p:spPr>
            <a:xfrm>
              <a:off x="5797" y="3530"/>
              <a:ext cx="921" cy="528"/>
            </a:xfrm>
            <a:prstGeom prst="rect">
              <a:avLst/>
            </a:prstGeom>
            <a:effectLst>
              <a:outerShdw blurRad="50800" dist="38100" dir="2700000" algn="tl" rotWithShape="0">
                <a:prstClr val="black">
                  <a:alpha val="40000"/>
                </a:prstClr>
              </a:outerShdw>
            </a:effectLst>
          </p:spPr>
        </p:pic>
        <p:pic>
          <p:nvPicPr>
            <p:cNvPr id="35" name="图片 34"/>
            <p:cNvPicPr>
              <a:picLocks noChangeAspect="1"/>
            </p:cNvPicPr>
            <p:nvPr/>
          </p:nvPicPr>
          <p:blipFill>
            <a:blip r:embed="rId8"/>
            <a:stretch>
              <a:fillRect/>
            </a:stretch>
          </p:blipFill>
          <p:spPr>
            <a:xfrm>
              <a:off x="2248" y="3531"/>
              <a:ext cx="891" cy="510"/>
            </a:xfrm>
            <a:prstGeom prst="rect">
              <a:avLst/>
            </a:prstGeom>
            <a:effectLst>
              <a:outerShdw blurRad="50800" dist="38100" dir="2700000" algn="tl" rotWithShape="0">
                <a:prstClr val="black">
                  <a:alpha val="40000"/>
                </a:prstClr>
              </a:outerShdw>
            </a:effectLst>
          </p:spPr>
        </p:pic>
      </p:grpSp>
      <p:sp>
        <p:nvSpPr>
          <p:cNvPr id="53" name="文本框 52"/>
          <p:cNvSpPr txBox="1"/>
          <p:nvPr/>
        </p:nvSpPr>
        <p:spPr>
          <a:xfrm>
            <a:off x="3524250" y="1348105"/>
            <a:ext cx="2703195"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面向客户</a:t>
            </a:r>
            <a:r>
              <a:rPr lang="zh-CN" altLang="en-US" sz="900" dirty="0">
                <a:latin typeface="微软雅黑" panose="020B0503020204020204" pitchFamily="34" charset="-122"/>
                <a:ea typeface="微软雅黑" panose="020B0503020204020204" pitchFamily="34" charset="-122"/>
              </a:rPr>
              <a:t>：物业、制造业工厂、货运码头、特种车辆使用单位</a:t>
            </a:r>
            <a:endParaRPr lang="zh-CN" altLang="en-US"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r>
              <a:rPr lang="zh-CN" altLang="en-US" sz="900" dirty="0">
                <a:latin typeface="微软雅黑" panose="020B0503020204020204" pitchFamily="34" charset="-122"/>
                <a:ea typeface="微软雅黑" panose="020B0503020204020204" pitchFamily="34" charset="-122"/>
              </a:rPr>
              <a:t>：为</a:t>
            </a:r>
            <a:r>
              <a:rPr lang="zh-CN" sz="900" dirty="0">
                <a:solidFill>
                  <a:srgbClr val="FF0000"/>
                </a:solidFill>
                <a:latin typeface="微软雅黑" panose="020B0503020204020204" pitchFamily="34" charset="-122"/>
                <a:ea typeface="微软雅黑" panose="020B0503020204020204" pitchFamily="34" charset="-122"/>
              </a:rPr>
              <a:t>叉车、机械等特种设备、电焊设备人证比对</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电子围栏</a:t>
            </a:r>
            <a:r>
              <a:rPr lang="zh-CN" sz="900" dirty="0">
                <a:solidFill>
                  <a:srgbClr val="FF0000"/>
                </a:solidFill>
                <a:latin typeface="微软雅黑" panose="020B0503020204020204" pitchFamily="34" charset="-122"/>
                <a:ea typeface="微软雅黑" panose="020B0503020204020204" pitchFamily="34" charset="-122"/>
              </a:rPr>
              <a:t>、电梯监管</a:t>
            </a:r>
            <a:r>
              <a:rPr lang="zh-CN" altLang="en-US" sz="900" dirty="0">
                <a:solidFill>
                  <a:srgbClr val="FF0000"/>
                </a:solidFill>
                <a:latin typeface="微软雅黑" panose="020B0503020204020204" pitchFamily="34" charset="-122"/>
                <a:ea typeface="微软雅黑" panose="020B0503020204020204" pitchFamily="34" charset="-122"/>
              </a:rPr>
              <a:t>类</a:t>
            </a:r>
            <a:r>
              <a:rPr lang="zh-CN" altLang="en-US" sz="900" dirty="0">
                <a:latin typeface="微软雅黑" panose="020B0503020204020204" pitchFamily="34" charset="-122"/>
                <a:ea typeface="微软雅黑" panose="020B0503020204020204" pitchFamily="34" charset="-122"/>
              </a:rPr>
              <a:t>的需求提供</a:t>
            </a:r>
            <a:r>
              <a:rPr lang="zh-CN" sz="900" dirty="0">
                <a:latin typeface="微软雅黑" panose="020B0503020204020204" pitchFamily="34" charset="-122"/>
                <a:ea typeface="微软雅黑" panose="020B0503020204020204" pitchFamily="34" charset="-122"/>
              </a:rPr>
              <a:t>一体化解决方案</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4309745" y="2501900"/>
            <a:ext cx="1934845" cy="448318"/>
            <a:chOff x="6939" y="3667"/>
            <a:chExt cx="4742" cy="919"/>
          </a:xfrm>
        </p:grpSpPr>
        <p:sp>
          <p:nvSpPr>
            <p:cNvPr id="58" name="矩形 57"/>
            <p:cNvSpPr/>
            <p:nvPr/>
          </p:nvSpPr>
          <p:spPr>
            <a:xfrm>
              <a:off x="6939" y="4274"/>
              <a:ext cx="1088" cy="312"/>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叉车监管</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59" name="矩形 58"/>
            <p:cNvSpPr/>
            <p:nvPr/>
          </p:nvSpPr>
          <p:spPr>
            <a:xfrm>
              <a:off x="8167" y="4274"/>
              <a:ext cx="994" cy="312"/>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梯联网</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61" name="矩形 60"/>
            <p:cNvSpPr/>
            <p:nvPr/>
          </p:nvSpPr>
          <p:spPr>
            <a:xfrm>
              <a:off x="9165" y="4274"/>
              <a:ext cx="1310" cy="312"/>
            </a:xfrm>
            <a:prstGeom prst="rect">
              <a:avLst/>
            </a:prstGeom>
          </p:spPr>
          <p:txBody>
            <a:bodyPr wrap="square">
              <a:spAutoFit/>
            </a:bodyPr>
            <a:lstStyle/>
            <a:p>
              <a:pPr algn="ctr">
                <a:spcAft>
                  <a:spcPts val="300"/>
                </a:spcAft>
              </a:pPr>
              <a:r>
                <a:rPr lang="zh-CN" sz="400" dirty="0">
                  <a:solidFill>
                    <a:schemeClr val="tx2"/>
                  </a:solidFill>
                  <a:latin typeface="微软雅黑" panose="020B0503020204020204" pitchFamily="34" charset="-122"/>
                  <a:ea typeface="微软雅黑" panose="020B0503020204020204" pitchFamily="34" charset="-122"/>
                </a:rPr>
                <a:t>电焊设备监管</a:t>
              </a:r>
              <a:endParaRPr lang="zh-CN" sz="400" dirty="0">
                <a:solidFill>
                  <a:schemeClr val="tx2"/>
                </a:solidFill>
                <a:latin typeface="微软雅黑" panose="020B0503020204020204" pitchFamily="34" charset="-122"/>
                <a:ea typeface="微软雅黑" panose="020B0503020204020204" pitchFamily="34" charset="-122"/>
              </a:endParaRPr>
            </a:p>
          </p:txBody>
        </p:sp>
        <p:sp>
          <p:nvSpPr>
            <p:cNvPr id="63" name="矩形 62"/>
            <p:cNvSpPr/>
            <p:nvPr/>
          </p:nvSpPr>
          <p:spPr>
            <a:xfrm>
              <a:off x="10365" y="4274"/>
              <a:ext cx="1316" cy="312"/>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起重机械监管</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9"/>
            <a:stretch>
              <a:fillRect/>
            </a:stretch>
          </p:blipFill>
          <p:spPr>
            <a:xfrm>
              <a:off x="7016" y="3672"/>
              <a:ext cx="898" cy="509"/>
            </a:xfrm>
            <a:prstGeom prst="rect">
              <a:avLst/>
            </a:prstGeom>
            <a:effectLst>
              <a:outerShdw blurRad="50800" dist="38100" dir="2700000" algn="tl" rotWithShape="0">
                <a:prstClr val="black">
                  <a:alpha val="40000"/>
                </a:prstClr>
              </a:outerShdw>
            </a:effectLst>
          </p:spPr>
        </p:pic>
        <p:pic>
          <p:nvPicPr>
            <p:cNvPr id="78" name="图片 77"/>
            <p:cNvPicPr>
              <a:picLocks noChangeAspect="1"/>
            </p:cNvPicPr>
            <p:nvPr/>
          </p:nvPicPr>
          <p:blipFill>
            <a:blip r:embed="rId10"/>
            <a:stretch>
              <a:fillRect/>
            </a:stretch>
          </p:blipFill>
          <p:spPr>
            <a:xfrm>
              <a:off x="8167" y="3667"/>
              <a:ext cx="994" cy="531"/>
            </a:xfrm>
            <a:prstGeom prst="rect">
              <a:avLst/>
            </a:prstGeom>
            <a:effectLst>
              <a:outerShdw blurRad="50800" dist="38100" dir="2700000" algn="tl" rotWithShape="0">
                <a:prstClr val="black">
                  <a:alpha val="40000"/>
                </a:prstClr>
              </a:outerShdw>
            </a:effectLst>
          </p:spPr>
        </p:pic>
        <p:pic>
          <p:nvPicPr>
            <p:cNvPr id="79" name="图片 78"/>
            <p:cNvPicPr>
              <a:picLocks noChangeAspect="1"/>
            </p:cNvPicPr>
            <p:nvPr/>
          </p:nvPicPr>
          <p:blipFill>
            <a:blip r:embed="rId11"/>
            <a:stretch>
              <a:fillRect/>
            </a:stretch>
          </p:blipFill>
          <p:spPr>
            <a:xfrm>
              <a:off x="9397" y="3672"/>
              <a:ext cx="946" cy="526"/>
            </a:xfrm>
            <a:prstGeom prst="rect">
              <a:avLst/>
            </a:prstGeom>
            <a:effectLst>
              <a:outerShdw blurRad="50800" dist="38100" dir="2700000" algn="tl" rotWithShape="0">
                <a:prstClr val="black">
                  <a:alpha val="40000"/>
                </a:prstClr>
              </a:outerShdw>
            </a:effectLst>
          </p:spPr>
        </p:pic>
        <p:pic>
          <p:nvPicPr>
            <p:cNvPr id="80" name="图片 79"/>
            <p:cNvPicPr>
              <a:picLocks noChangeAspect="1"/>
            </p:cNvPicPr>
            <p:nvPr/>
          </p:nvPicPr>
          <p:blipFill>
            <a:blip r:embed="rId12"/>
            <a:stretch>
              <a:fillRect/>
            </a:stretch>
          </p:blipFill>
          <p:spPr>
            <a:xfrm>
              <a:off x="10572" y="3667"/>
              <a:ext cx="897" cy="531"/>
            </a:xfrm>
            <a:prstGeom prst="rect">
              <a:avLst/>
            </a:prstGeom>
            <a:effectLst>
              <a:outerShdw blurRad="50800" dist="38100" dir="2700000" algn="tl" rotWithShape="0">
                <a:prstClr val="black">
                  <a:alpha val="40000"/>
                </a:prstClr>
              </a:outerShdw>
            </a:effectLst>
          </p:spPr>
        </p:pic>
      </p:grpSp>
      <p:sp>
        <p:nvSpPr>
          <p:cNvPr id="7" name="矩形 6"/>
          <p:cNvSpPr/>
          <p:nvPr>
            <p:custDataLst>
              <p:tags r:id="rId13"/>
            </p:custDataLst>
          </p:nvPr>
        </p:nvSpPr>
        <p:spPr>
          <a:xfrm>
            <a:off x="3528695" y="3163570"/>
            <a:ext cx="2707640"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custDataLst>
              <p:tags r:id="rId14"/>
            </p:custDataLst>
          </p:nvPr>
        </p:nvSpPr>
        <p:spPr>
          <a:xfrm>
            <a:off x="4114800" y="3038475"/>
            <a:ext cx="15716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园区办公</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28060" y="3291205"/>
            <a:ext cx="2699385"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面向客户</a:t>
            </a:r>
            <a:r>
              <a:rPr lang="zh-CN" altLang="en-US" sz="900" dirty="0">
                <a:latin typeface="微软雅黑" panose="020B0503020204020204" pitchFamily="34" charset="-122"/>
                <a:ea typeface="微软雅黑" panose="020B0503020204020204" pitchFamily="34" charset="-122"/>
                <a:sym typeface="+mn-ea"/>
              </a:rPr>
              <a:t>：办公楼宇、学校、厂区、园区、景区、乡村社区等物业管理和服务单位</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需求场景</a:t>
            </a:r>
            <a:r>
              <a:rPr lang="zh-CN" altLang="en-US" sz="900" dirty="0">
                <a:latin typeface="微软雅黑" panose="020B0503020204020204" pitchFamily="34" charset="-122"/>
                <a:ea typeface="微软雅黑" panose="020B0503020204020204" pitchFamily="34" charset="-122"/>
                <a:sym typeface="+mn-ea"/>
              </a:rPr>
              <a:t>：</a:t>
            </a:r>
            <a:r>
              <a:rPr lang="zh-CN" altLang="en-US" sz="900" dirty="0">
                <a:solidFill>
                  <a:srgbClr val="FF0000"/>
                </a:solidFill>
                <a:latin typeface="微软雅黑" panose="020B0503020204020204" pitchFamily="34" charset="-122"/>
                <a:ea typeface="微软雅黑" panose="020B0503020204020204" pitchFamily="34" charset="-122"/>
                <a:sym typeface="+mn-ea"/>
              </a:rPr>
              <a:t>人员</a:t>
            </a:r>
            <a:r>
              <a:rPr lang="en-US" altLang="zh-CN" sz="900" dirty="0">
                <a:solidFill>
                  <a:srgbClr val="FF0000"/>
                </a:solidFill>
                <a:latin typeface="微软雅黑" panose="020B0503020204020204" pitchFamily="34" charset="-122"/>
                <a:ea typeface="微软雅黑" panose="020B0503020204020204" pitchFamily="34" charset="-122"/>
                <a:sym typeface="+mn-ea"/>
              </a:rPr>
              <a:t>/</a:t>
            </a:r>
            <a:r>
              <a:rPr lang="zh-CN" altLang="en-US" sz="900" dirty="0">
                <a:solidFill>
                  <a:srgbClr val="FF0000"/>
                </a:solidFill>
                <a:latin typeface="微软雅黑" panose="020B0503020204020204" pitchFamily="34" charset="-122"/>
                <a:ea typeface="微软雅黑" panose="020B0503020204020204" pitchFamily="34" charset="-122"/>
                <a:sym typeface="+mn-ea"/>
              </a:rPr>
              <a:t>车辆出入登记、园区消防安全管理、智慧充电</a:t>
            </a:r>
            <a:r>
              <a:rPr lang="zh-CN" altLang="en-US" sz="900" dirty="0">
                <a:latin typeface="微软雅黑" panose="020B0503020204020204" pitchFamily="34" charset="-122"/>
                <a:ea typeface="微软雅黑" panose="020B0503020204020204" pitchFamily="34" charset="-122"/>
                <a:sym typeface="+mn-ea"/>
              </a:rPr>
              <a:t>的需求提供平台</a:t>
            </a:r>
            <a:r>
              <a:rPr lang="en-US" altLang="zh-CN" sz="900" dirty="0">
                <a:latin typeface="微软雅黑" panose="020B0503020204020204" pitchFamily="34" charset="-122"/>
                <a:ea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sym typeface="+mn-ea"/>
              </a:rPr>
              <a:t>各类物联网应用能力服务</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27" name="矩形 26"/>
          <p:cNvSpPr/>
          <p:nvPr>
            <p:custDataLst>
              <p:tags r:id="rId15"/>
            </p:custDataLst>
          </p:nvPr>
        </p:nvSpPr>
        <p:spPr>
          <a:xfrm>
            <a:off x="641985" y="3163570"/>
            <a:ext cx="2834640"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custDataLst>
              <p:tags r:id="rId16"/>
            </p:custDataLst>
          </p:nvPr>
        </p:nvSpPr>
        <p:spPr>
          <a:xfrm>
            <a:off x="1234440" y="3038475"/>
            <a:ext cx="159321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沿街商铺</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41985" y="3326130"/>
            <a:ext cx="2835275"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面向客户</a:t>
            </a:r>
            <a:r>
              <a:rPr lang="zh-CN" altLang="en-US" sz="900" dirty="0">
                <a:latin typeface="微软雅黑" panose="020B0503020204020204" pitchFamily="34" charset="-122"/>
                <a:ea typeface="微软雅黑" panose="020B0503020204020204" pitchFamily="34" charset="-122"/>
              </a:rPr>
              <a:t>：临街商铺，主要包含零售类、餐饮类、生活服务类经营业主</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r>
              <a:rPr lang="zh-CN" altLang="en-US" sz="900" dirty="0">
                <a:latin typeface="微软雅黑" panose="020B0503020204020204" pitchFamily="34" charset="-122"/>
                <a:ea typeface="微软雅黑" panose="020B0503020204020204" pitchFamily="34" charset="-122"/>
              </a:rPr>
              <a:t>：为</a:t>
            </a:r>
            <a:r>
              <a:rPr lang="zh-CN" altLang="en-US" sz="900" dirty="0">
                <a:solidFill>
                  <a:srgbClr val="FF0000"/>
                </a:solidFill>
                <a:latin typeface="微软雅黑" panose="020B0503020204020204" pitchFamily="34" charset="-122"/>
                <a:ea typeface="微软雅黑" panose="020B0503020204020204" pitchFamily="34" charset="-122"/>
              </a:rPr>
              <a:t>烟雾等告警类、商铺安全监控类、智能投影服务</a:t>
            </a:r>
            <a:r>
              <a:rPr lang="zh-CN" altLang="en-US" sz="900" dirty="0">
                <a:latin typeface="微软雅黑" panose="020B0503020204020204" pitchFamily="34" charset="-122"/>
                <a:ea typeface="微软雅黑" panose="020B0503020204020204" pitchFamily="34" charset="-122"/>
              </a:rPr>
              <a:t>等需求提供平台</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应用为一体的物联网应用服务</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42" name="矩形 41"/>
          <p:cNvSpPr/>
          <p:nvPr/>
        </p:nvSpPr>
        <p:spPr>
          <a:xfrm>
            <a:off x="1414780" y="4762500"/>
            <a:ext cx="442595" cy="152400"/>
          </a:xfrm>
          <a:prstGeom prst="rect">
            <a:avLst/>
          </a:prstGeom>
        </p:spPr>
        <p:txBody>
          <a:bodyPr wrap="square">
            <a:spAutoFit/>
          </a:bodyPr>
          <a:lstStyle/>
          <a:p>
            <a:pPr algn="ctr">
              <a:spcAft>
                <a:spcPts val="300"/>
              </a:spcAft>
            </a:pPr>
            <a:r>
              <a:rPr lang="en-US" altLang="zh-CN" sz="400" dirty="0">
                <a:solidFill>
                  <a:schemeClr val="tx2"/>
                </a:solidFill>
                <a:latin typeface="微软雅黑" panose="020B0503020204020204" pitchFamily="34" charset="-122"/>
                <a:ea typeface="微软雅黑" panose="020B0503020204020204" pitchFamily="34" charset="-122"/>
              </a:rPr>
              <a:t>NB</a:t>
            </a:r>
            <a:r>
              <a:rPr lang="zh-CN" altLang="en-US" sz="400" dirty="0">
                <a:solidFill>
                  <a:schemeClr val="tx2"/>
                </a:solidFill>
                <a:latin typeface="微软雅黑" panose="020B0503020204020204" pitchFamily="34" charset="-122"/>
                <a:ea typeface="微软雅黑" panose="020B0503020204020204" pitchFamily="34" charset="-122"/>
              </a:rPr>
              <a:t>烟感</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54" name="矩形 53"/>
          <p:cNvSpPr/>
          <p:nvPr/>
        </p:nvSpPr>
        <p:spPr>
          <a:xfrm>
            <a:off x="1913890" y="4762500"/>
            <a:ext cx="404495" cy="15240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水侵监测</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70660" y="4471670"/>
            <a:ext cx="340995" cy="246380"/>
          </a:xfrm>
          <a:prstGeom prst="rect">
            <a:avLst/>
          </a:prstGeom>
          <a:effectLst>
            <a:outerShdw blurRad="50800" dist="38100" dir="2700000" algn="tl" rotWithShape="0">
              <a:prstClr val="black">
                <a:alpha val="40000"/>
              </a:prstClr>
            </a:outerShdw>
          </a:effectLst>
        </p:spPr>
      </p:pic>
      <p:sp>
        <p:nvSpPr>
          <p:cNvPr id="56" name="矩形 55"/>
          <p:cNvSpPr/>
          <p:nvPr/>
        </p:nvSpPr>
        <p:spPr>
          <a:xfrm>
            <a:off x="2388235" y="4762500"/>
            <a:ext cx="379095" cy="152400"/>
          </a:xfrm>
          <a:prstGeom prst="rect">
            <a:avLst/>
          </a:prstGeom>
        </p:spPr>
        <p:txBody>
          <a:bodyPr wrap="square">
            <a:spAutoFit/>
          </a:bodyPr>
          <a:lstStyle/>
          <a:p>
            <a:pPr algn="ctr">
              <a:spcAft>
                <a:spcPts val="300"/>
              </a:spcAft>
            </a:pPr>
            <a:r>
              <a:rPr lang="en-US" sz="400" dirty="0">
                <a:solidFill>
                  <a:schemeClr val="tx2"/>
                </a:solidFill>
                <a:latin typeface="微软雅黑" panose="020B0503020204020204" pitchFamily="34" charset="-122"/>
                <a:ea typeface="微软雅黑" panose="020B0503020204020204" pitchFamily="34" charset="-122"/>
              </a:rPr>
              <a:t>AI</a:t>
            </a:r>
            <a:r>
              <a:rPr lang="zh-CN" altLang="en-US" sz="400" dirty="0">
                <a:solidFill>
                  <a:schemeClr val="tx2"/>
                </a:solidFill>
                <a:latin typeface="微软雅黑" panose="020B0503020204020204" pitchFamily="34" charset="-122"/>
                <a:ea typeface="微软雅黑" panose="020B0503020204020204" pitchFamily="34" charset="-122"/>
              </a:rPr>
              <a:t>看店</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60" name="矩形 59"/>
          <p:cNvSpPr/>
          <p:nvPr/>
        </p:nvSpPr>
        <p:spPr>
          <a:xfrm>
            <a:off x="2807970" y="4762500"/>
            <a:ext cx="535305" cy="152400"/>
          </a:xfrm>
          <a:prstGeom prst="rect">
            <a:avLst/>
          </a:prstGeom>
        </p:spPr>
        <p:txBody>
          <a:bodyPr wrap="square">
            <a:spAutoFit/>
          </a:bodyPr>
          <a:lstStyle/>
          <a:p>
            <a:pPr algn="ctr">
              <a:spcAft>
                <a:spcPts val="300"/>
              </a:spcAft>
            </a:pPr>
            <a:r>
              <a:rPr lang="zh-CN" sz="400" dirty="0">
                <a:solidFill>
                  <a:schemeClr val="tx2"/>
                </a:solidFill>
                <a:latin typeface="微软雅黑" panose="020B0503020204020204" pitchFamily="34" charset="-122"/>
                <a:ea typeface="微软雅黑" panose="020B0503020204020204" pitchFamily="34" charset="-122"/>
              </a:rPr>
              <a:t>投影服务</a:t>
            </a:r>
            <a:endParaRPr lang="zh-CN" sz="400" dirty="0">
              <a:solidFill>
                <a:schemeClr val="tx2"/>
              </a:solidFill>
              <a:latin typeface="微软雅黑" panose="020B0503020204020204" pitchFamily="34" charset="-122"/>
              <a:ea typeface="微软雅黑" panose="020B0503020204020204" pitchFamily="34" charset="-122"/>
            </a:endParaRPr>
          </a:p>
        </p:txBody>
      </p:sp>
      <p:sp>
        <p:nvSpPr>
          <p:cNvPr id="89" name="矩形 88"/>
          <p:cNvSpPr/>
          <p:nvPr>
            <p:custDataLst>
              <p:tags r:id="rId18"/>
            </p:custDataLst>
          </p:nvPr>
        </p:nvSpPr>
        <p:spPr>
          <a:xfrm>
            <a:off x="6289040" y="3163570"/>
            <a:ext cx="2705100"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0" name="矩形 89"/>
          <p:cNvSpPr/>
          <p:nvPr>
            <p:custDataLst>
              <p:tags r:id="rId19"/>
            </p:custDataLst>
          </p:nvPr>
        </p:nvSpPr>
        <p:spPr>
          <a:xfrm>
            <a:off x="6774815" y="3038475"/>
            <a:ext cx="15716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泛住宿</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6304915" y="3291205"/>
            <a:ext cx="2680970"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面向客户</a:t>
            </a:r>
            <a:r>
              <a:rPr lang="zh-CN" altLang="en-US" sz="900" dirty="0">
                <a:latin typeface="微软雅黑" panose="020B0503020204020204" pitchFamily="34" charset="-122"/>
                <a:ea typeface="微软雅黑" panose="020B0503020204020204" pitchFamily="34" charset="-122"/>
              </a:rPr>
              <a:t>：民宿、房屋租赁中介、个人房东等出租户，以及基层派出所</a:t>
            </a:r>
            <a:endParaRPr lang="zh-CN" altLang="en-US"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r>
              <a:rPr lang="zh-CN" altLang="en-US" sz="900" dirty="0">
                <a:latin typeface="微软雅黑" panose="020B0503020204020204" pitchFamily="34" charset="-122"/>
                <a:ea typeface="微软雅黑" panose="020B0503020204020204" pitchFamily="34" charset="-122"/>
              </a:rPr>
              <a:t>：为房东提供远程授权</a:t>
            </a:r>
            <a:r>
              <a:rPr lang="zh-CN" altLang="en-US" sz="900" dirty="0">
                <a:solidFill>
                  <a:srgbClr val="FF0000"/>
                </a:solidFill>
                <a:latin typeface="微软雅黑" panose="020B0503020204020204" pitchFamily="34" charset="-122"/>
                <a:ea typeface="微软雅黑" panose="020B0503020204020204" pitchFamily="34" charset="-122"/>
              </a:rPr>
              <a:t>开锁密码、消防监管、入住人员异常告警、无人登记入住</a:t>
            </a:r>
            <a:r>
              <a:rPr lang="zh-CN" altLang="en-US" sz="900" dirty="0">
                <a:latin typeface="微软雅黑" panose="020B0503020204020204" pitchFamily="34" charset="-122"/>
                <a:ea typeface="微软雅黑" panose="020B0503020204020204" pitchFamily="34" charset="-122"/>
              </a:rPr>
              <a:t>等方案，同时为社区民警提供监管手段。</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96" name="矩形 95"/>
          <p:cNvSpPr/>
          <p:nvPr/>
        </p:nvSpPr>
        <p:spPr>
          <a:xfrm>
            <a:off x="8333740" y="4738370"/>
            <a:ext cx="623570" cy="15240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前台自助服务</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0"/>
          <a:stretch>
            <a:fillRect/>
          </a:stretch>
        </p:blipFill>
        <p:spPr>
          <a:xfrm>
            <a:off x="4360545" y="4446905"/>
            <a:ext cx="370840" cy="259080"/>
          </a:xfrm>
          <a:prstGeom prst="rect">
            <a:avLst/>
          </a:prstGeom>
          <a:effectLst>
            <a:outerShdw blurRad="50800" dist="38100" dir="2700000" algn="tl" rotWithShape="0">
              <a:prstClr val="black">
                <a:alpha val="40000"/>
              </a:prstClr>
            </a:outerShdw>
          </a:effectLst>
        </p:spPr>
      </p:pic>
      <p:sp>
        <p:nvSpPr>
          <p:cNvPr id="14" name="矩形 13"/>
          <p:cNvSpPr/>
          <p:nvPr/>
        </p:nvSpPr>
        <p:spPr>
          <a:xfrm>
            <a:off x="4292600" y="4742815"/>
            <a:ext cx="487680" cy="152400"/>
          </a:xfrm>
          <a:prstGeom prst="rect">
            <a:avLst/>
          </a:prstGeom>
        </p:spPr>
        <p:txBody>
          <a:bodyPr wrap="non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人车出入管理</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15" name="矩形 14"/>
          <p:cNvSpPr/>
          <p:nvPr/>
        </p:nvSpPr>
        <p:spPr>
          <a:xfrm>
            <a:off x="4810125" y="4742815"/>
            <a:ext cx="436880" cy="152400"/>
          </a:xfrm>
          <a:prstGeom prst="rect">
            <a:avLst/>
          </a:prstGeom>
        </p:spPr>
        <p:txBody>
          <a:bodyPr wrap="non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无纸化办公</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1"/>
          <a:stretch>
            <a:fillRect/>
          </a:stretch>
        </p:blipFill>
        <p:spPr>
          <a:xfrm>
            <a:off x="5281295" y="4449445"/>
            <a:ext cx="344170" cy="256540"/>
          </a:xfrm>
          <a:prstGeom prst="rect">
            <a:avLst/>
          </a:prstGeom>
          <a:effectLst>
            <a:outerShdw blurRad="50800" dist="38100" dir="2700000" algn="tl" rotWithShape="0">
              <a:prstClr val="black">
                <a:alpha val="40000"/>
              </a:prstClr>
            </a:outerShdw>
          </a:effectLst>
        </p:spPr>
      </p:pic>
      <p:sp>
        <p:nvSpPr>
          <p:cNvPr id="44" name="矩形 43"/>
          <p:cNvSpPr/>
          <p:nvPr/>
        </p:nvSpPr>
        <p:spPr>
          <a:xfrm>
            <a:off x="5269865" y="4742815"/>
            <a:ext cx="386080" cy="152400"/>
          </a:xfrm>
          <a:prstGeom prst="rect">
            <a:avLst/>
          </a:prstGeom>
        </p:spPr>
        <p:txBody>
          <a:bodyPr wrap="non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智能停车</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715000" y="4449445"/>
            <a:ext cx="349885" cy="256540"/>
          </a:xfrm>
          <a:prstGeom prst="rect">
            <a:avLst/>
          </a:prstGeom>
          <a:effectLst>
            <a:outerShdw blurRad="50800" dist="38100" dir="2700000" algn="tl" rotWithShape="0">
              <a:prstClr val="black">
                <a:alpha val="40000"/>
              </a:prstClr>
            </a:outerShdw>
          </a:effectLst>
        </p:spPr>
      </p:pic>
      <p:sp>
        <p:nvSpPr>
          <p:cNvPr id="46" name="矩形 45"/>
          <p:cNvSpPr/>
          <p:nvPr/>
        </p:nvSpPr>
        <p:spPr>
          <a:xfrm>
            <a:off x="5725160" y="4742815"/>
            <a:ext cx="335280" cy="152400"/>
          </a:xfrm>
          <a:prstGeom prst="rect">
            <a:avLst/>
          </a:prstGeom>
        </p:spPr>
        <p:txBody>
          <a:bodyPr wrap="non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和易充</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23" cstate="print"/>
          <a:stretch>
            <a:fillRect/>
          </a:stretch>
        </p:blipFill>
        <p:spPr>
          <a:xfrm>
            <a:off x="1931670" y="4471670"/>
            <a:ext cx="368300" cy="246380"/>
          </a:xfrm>
          <a:prstGeom prst="rect">
            <a:avLst/>
          </a:prstGeom>
          <a:effectLst>
            <a:outerShdw blurRad="50800" dist="38100" dir="2700000" algn="tl" rotWithShape="0">
              <a:prstClr val="black">
                <a:alpha val="40000"/>
              </a:prstClr>
            </a:outerShdw>
          </a:effectLst>
        </p:spPr>
      </p:pic>
      <p:pic>
        <p:nvPicPr>
          <p:cNvPr id="49" name="图片 4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28240" y="4471670"/>
            <a:ext cx="339725" cy="246380"/>
          </a:xfrm>
          <a:prstGeom prst="rect">
            <a:avLst/>
          </a:prstGeom>
          <a:effectLst>
            <a:outerShdw blurRad="50800" dist="38100" dir="2700000" algn="tl" rotWithShape="0">
              <a:prstClr val="black">
                <a:alpha val="40000"/>
              </a:prstClr>
            </a:outerShdw>
          </a:effectLst>
        </p:spPr>
      </p:pic>
      <p:pic>
        <p:nvPicPr>
          <p:cNvPr id="51" name="图片 50"/>
          <p:cNvPicPr>
            <a:picLocks noChangeAspect="1"/>
          </p:cNvPicPr>
          <p:nvPr/>
        </p:nvPicPr>
        <p:blipFill>
          <a:blip r:embed="rId25"/>
          <a:stretch>
            <a:fillRect/>
          </a:stretch>
        </p:blipFill>
        <p:spPr>
          <a:xfrm>
            <a:off x="4810760" y="4449445"/>
            <a:ext cx="388620" cy="255905"/>
          </a:xfrm>
          <a:prstGeom prst="rect">
            <a:avLst/>
          </a:prstGeom>
          <a:effectLst>
            <a:outerShdw blurRad="50800" dist="38100" dir="2700000" algn="tl" rotWithShape="0">
              <a:prstClr val="black">
                <a:alpha val="40000"/>
              </a:prstClr>
            </a:outerShdw>
          </a:effectLst>
        </p:spPr>
      </p:pic>
      <p:grpSp>
        <p:nvGrpSpPr>
          <p:cNvPr id="41" name="组合 40"/>
          <p:cNvGrpSpPr/>
          <p:nvPr/>
        </p:nvGrpSpPr>
        <p:grpSpPr>
          <a:xfrm>
            <a:off x="7116445" y="4453255"/>
            <a:ext cx="1724025" cy="437515"/>
            <a:chOff x="11137" y="7013"/>
            <a:chExt cx="2715" cy="689"/>
          </a:xfrm>
        </p:grpSpPr>
        <p:sp>
          <p:nvSpPr>
            <p:cNvPr id="93" name="矩形 92"/>
            <p:cNvSpPr/>
            <p:nvPr/>
          </p:nvSpPr>
          <p:spPr>
            <a:xfrm>
              <a:off x="11137" y="7462"/>
              <a:ext cx="683" cy="24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智能门锁</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94" name="矩形 93"/>
            <p:cNvSpPr/>
            <p:nvPr/>
          </p:nvSpPr>
          <p:spPr>
            <a:xfrm>
              <a:off x="11838" y="7462"/>
              <a:ext cx="624" cy="240"/>
            </a:xfrm>
            <a:prstGeom prst="rect">
              <a:avLst/>
            </a:prstGeom>
          </p:spPr>
          <p:txBody>
            <a:bodyPr wrap="square">
              <a:spAutoFit/>
            </a:bodyPr>
            <a:lstStyle/>
            <a:p>
              <a:pPr algn="ctr">
                <a:spcAft>
                  <a:spcPts val="300"/>
                </a:spcAft>
              </a:pPr>
              <a:r>
                <a:rPr lang="en-US" altLang="zh-CN" sz="400" dirty="0">
                  <a:solidFill>
                    <a:schemeClr val="tx2"/>
                  </a:solidFill>
                  <a:latin typeface="微软雅黑" panose="020B0503020204020204" pitchFamily="34" charset="-122"/>
                  <a:ea typeface="微软雅黑" panose="020B0503020204020204" pitchFamily="34" charset="-122"/>
                </a:rPr>
                <a:t>NB</a:t>
              </a:r>
              <a:r>
                <a:rPr lang="zh-CN" altLang="en-US" sz="400" dirty="0">
                  <a:solidFill>
                    <a:schemeClr val="tx2"/>
                  </a:solidFill>
                  <a:latin typeface="微软雅黑" panose="020B0503020204020204" pitchFamily="34" charset="-122"/>
                  <a:ea typeface="微软雅黑" panose="020B0503020204020204" pitchFamily="34" charset="-122"/>
                </a:rPr>
                <a:t>烟感</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95" name="矩形 94"/>
            <p:cNvSpPr/>
            <p:nvPr/>
          </p:nvSpPr>
          <p:spPr>
            <a:xfrm>
              <a:off x="12464" y="7462"/>
              <a:ext cx="822" cy="240"/>
            </a:xfrm>
            <a:prstGeom prst="rect">
              <a:avLst/>
            </a:prstGeom>
          </p:spPr>
          <p:txBody>
            <a:bodyPr wrap="square">
              <a:spAutoFit/>
            </a:bodyPr>
            <a:lstStyle/>
            <a:p>
              <a:pPr algn="ctr">
                <a:spcAft>
                  <a:spcPts val="300"/>
                </a:spcAft>
              </a:pPr>
              <a:r>
                <a:rPr lang="en-US" altLang="zh-CN" sz="400" dirty="0">
                  <a:solidFill>
                    <a:schemeClr val="tx2"/>
                  </a:solidFill>
                  <a:latin typeface="微软雅黑" panose="020B0503020204020204" pitchFamily="34" charset="-122"/>
                  <a:ea typeface="微软雅黑" panose="020B0503020204020204" pitchFamily="34" charset="-122"/>
                </a:rPr>
                <a:t>AI</a:t>
              </a:r>
              <a:r>
                <a:rPr lang="zh-CN" altLang="en-US" sz="400" dirty="0">
                  <a:solidFill>
                    <a:schemeClr val="tx2"/>
                  </a:solidFill>
                  <a:latin typeface="微软雅黑" panose="020B0503020204020204" pitchFamily="34" charset="-122"/>
                  <a:ea typeface="微软雅黑" panose="020B0503020204020204" pitchFamily="34" charset="-122"/>
                </a:rPr>
                <a:t>摄像头</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169" y="7013"/>
              <a:ext cx="580" cy="416"/>
            </a:xfrm>
            <a:prstGeom prst="rect">
              <a:avLst/>
            </a:prstGeom>
            <a:effectLst>
              <a:outerShdw blurRad="50800" dist="38100" dir="2700000" algn="tl" rotWithShape="0">
                <a:prstClr val="black">
                  <a:alpha val="40000"/>
                </a:prstClr>
              </a:outerShdw>
            </a:effectLst>
          </p:spPr>
        </p:pic>
        <p:pic>
          <p:nvPicPr>
            <p:cNvPr id="70" name="图片 6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878" y="7013"/>
              <a:ext cx="537" cy="416"/>
            </a:xfrm>
            <a:prstGeom prst="rect">
              <a:avLst/>
            </a:prstGeom>
            <a:effectLst>
              <a:outerShdw blurRad="50800" dist="38100" dir="2700000" algn="tl" rotWithShape="0">
                <a:prstClr val="black">
                  <a:alpha val="40000"/>
                </a:prstClr>
              </a:outerShdw>
            </a:effectLst>
          </p:spPr>
        </p:pic>
        <p:pic>
          <p:nvPicPr>
            <p:cNvPr id="71" name="图片 70"/>
            <p:cNvPicPr>
              <a:picLocks noChangeAspect="1"/>
            </p:cNvPicPr>
            <p:nvPr/>
          </p:nvPicPr>
          <p:blipFill>
            <a:blip r:embed="rId28" cstate="print"/>
            <a:stretch>
              <a:fillRect/>
            </a:stretch>
          </p:blipFill>
          <p:spPr>
            <a:xfrm>
              <a:off x="12601" y="7013"/>
              <a:ext cx="547" cy="417"/>
            </a:xfrm>
            <a:prstGeom prst="rect">
              <a:avLst/>
            </a:prstGeom>
            <a:effectLst>
              <a:outerShdw blurRad="50800" dist="38100" dir="2700000" algn="tl" rotWithShape="0">
                <a:prstClr val="black">
                  <a:alpha val="40000"/>
                </a:prstClr>
              </a:outerShdw>
            </a:effectLst>
          </p:spPr>
        </p:pic>
        <p:pic>
          <p:nvPicPr>
            <p:cNvPr id="72" name="图片 71"/>
            <p:cNvPicPr>
              <a:picLocks noChangeAspect="1"/>
            </p:cNvPicPr>
            <p:nvPr/>
          </p:nvPicPr>
          <p:blipFill>
            <a:blip r:embed="rId29" cstate="print"/>
            <a:stretch>
              <a:fillRect/>
            </a:stretch>
          </p:blipFill>
          <p:spPr>
            <a:xfrm>
              <a:off x="13302" y="7013"/>
              <a:ext cx="550" cy="416"/>
            </a:xfrm>
            <a:prstGeom prst="rect">
              <a:avLst/>
            </a:prstGeom>
            <a:effectLst>
              <a:outerShdw blurRad="50800" dist="38100" dir="2700000" algn="tl" rotWithShape="0">
                <a:prstClr val="black">
                  <a:alpha val="40000"/>
                </a:prstClr>
              </a:outerShdw>
            </a:effectLst>
          </p:spPr>
        </p:pic>
      </p:grpSp>
      <p:pic>
        <p:nvPicPr>
          <p:cNvPr id="74" name="图片 73"/>
          <p:cNvPicPr>
            <a:picLocks noChangeAspect="1"/>
          </p:cNvPicPr>
          <p:nvPr/>
        </p:nvPicPr>
        <p:blipFill>
          <a:blip r:embed="rId30" cstate="print"/>
          <a:stretch>
            <a:fillRect/>
          </a:stretch>
        </p:blipFill>
        <p:spPr>
          <a:xfrm>
            <a:off x="2892425" y="4472305"/>
            <a:ext cx="374650" cy="245745"/>
          </a:xfrm>
          <a:prstGeom prst="rect">
            <a:avLst/>
          </a:prstGeom>
          <a:effectLst>
            <a:outerShdw blurRad="50800" dist="38100" dir="2700000" algn="tl" rotWithShape="0">
              <a:prstClr val="black">
                <a:alpha val="40000"/>
              </a:prstClr>
            </a:outerShdw>
          </a:effectLst>
        </p:spPr>
      </p:pic>
      <p:sp>
        <p:nvSpPr>
          <p:cNvPr id="5" name="矩形 4"/>
          <p:cNvSpPr/>
          <p:nvPr>
            <p:custDataLst>
              <p:tags r:id="rId31"/>
            </p:custDataLst>
          </p:nvPr>
        </p:nvSpPr>
        <p:spPr>
          <a:xfrm>
            <a:off x="6285230" y="1221740"/>
            <a:ext cx="2708275" cy="175895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custDataLst>
              <p:tags r:id="rId32"/>
            </p:custDataLst>
          </p:nvPr>
        </p:nvSpPr>
        <p:spPr>
          <a:xfrm>
            <a:off x="6880860" y="1089025"/>
            <a:ext cx="149098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智慧工地</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285230" y="1350645"/>
            <a:ext cx="2672080" cy="13379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面向客户：</a:t>
            </a:r>
            <a:r>
              <a:rPr lang="zh-CN" altLang="en-US" sz="900" dirty="0">
                <a:latin typeface="微软雅黑" panose="020B0503020204020204" pitchFamily="34" charset="-122"/>
                <a:ea typeface="微软雅黑" panose="020B0503020204020204" pitchFamily="34" charset="-122"/>
                <a:sym typeface="+mn-ea"/>
              </a:rPr>
              <a:t>建筑工地、装修公司、定点施工运维单位</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需求场景</a:t>
            </a:r>
            <a:r>
              <a:rPr lang="zh-CN" altLang="en-US" sz="900" dirty="0">
                <a:latin typeface="微软雅黑" panose="020B0503020204020204" pitchFamily="34" charset="-122"/>
                <a:ea typeface="微软雅黑" panose="020B0503020204020204" pitchFamily="34" charset="-122"/>
                <a:sym typeface="+mn-ea"/>
              </a:rPr>
              <a:t>：为工人出入</a:t>
            </a:r>
            <a:r>
              <a:rPr lang="zh-CN" altLang="en-US" sz="900" dirty="0">
                <a:solidFill>
                  <a:srgbClr val="FF0000"/>
                </a:solidFill>
                <a:latin typeface="微软雅黑" panose="020B0503020204020204" pitchFamily="34" charset="-122"/>
                <a:ea typeface="微软雅黑" panose="020B0503020204020204" pitchFamily="34" charset="-122"/>
                <a:sym typeface="+mn-ea"/>
              </a:rPr>
              <a:t>登记</a:t>
            </a:r>
            <a:r>
              <a:rPr lang="en-US" altLang="zh-CN" sz="900" dirty="0">
                <a:solidFill>
                  <a:srgbClr val="FF0000"/>
                </a:solidFill>
                <a:latin typeface="微软雅黑" panose="020B0503020204020204" pitchFamily="34" charset="-122"/>
                <a:ea typeface="微软雅黑" panose="020B0503020204020204" pitchFamily="34" charset="-122"/>
                <a:sym typeface="+mn-ea"/>
              </a:rPr>
              <a:t>/</a:t>
            </a:r>
            <a:r>
              <a:rPr lang="zh-CN" altLang="en-US" sz="900" dirty="0">
                <a:solidFill>
                  <a:srgbClr val="FF0000"/>
                </a:solidFill>
                <a:latin typeface="微软雅黑" panose="020B0503020204020204" pitchFamily="34" charset="-122"/>
                <a:ea typeface="微软雅黑" panose="020B0503020204020204" pitchFamily="34" charset="-122"/>
                <a:sym typeface="+mn-ea"/>
              </a:rPr>
              <a:t>考勤管理、扬尘</a:t>
            </a:r>
            <a:r>
              <a:rPr lang="en-US" altLang="zh-CN" sz="900" dirty="0">
                <a:solidFill>
                  <a:srgbClr val="FF0000"/>
                </a:solidFill>
                <a:latin typeface="微软雅黑" panose="020B0503020204020204" pitchFamily="34" charset="-122"/>
                <a:ea typeface="微软雅黑" panose="020B0503020204020204" pitchFamily="34" charset="-122"/>
                <a:sym typeface="+mn-ea"/>
              </a:rPr>
              <a:t>/</a:t>
            </a:r>
            <a:r>
              <a:rPr lang="zh-CN" altLang="en-US" sz="900" dirty="0">
                <a:solidFill>
                  <a:srgbClr val="FF0000"/>
                </a:solidFill>
                <a:latin typeface="微软雅黑" panose="020B0503020204020204" pitchFamily="34" charset="-122"/>
                <a:ea typeface="微软雅黑" panose="020B0503020204020204" pitchFamily="34" charset="-122"/>
                <a:sym typeface="+mn-ea"/>
              </a:rPr>
              <a:t>噪音监控、安全生产通知</a:t>
            </a:r>
            <a:r>
              <a:rPr lang="zh-CN" altLang="en-US" sz="900" dirty="0">
                <a:latin typeface="微软雅黑" panose="020B0503020204020204" pitchFamily="34" charset="-122"/>
                <a:ea typeface="微软雅黑" panose="020B0503020204020204" pitchFamily="34" charset="-122"/>
                <a:sym typeface="+mn-ea"/>
              </a:rPr>
              <a:t>等需求提供各类物联网应用服务</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产品方案</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06285" y="2529205"/>
            <a:ext cx="1851025" cy="423545"/>
            <a:chOff x="11059" y="3983"/>
            <a:chExt cx="3047" cy="667"/>
          </a:xfrm>
        </p:grpSpPr>
        <p:sp>
          <p:nvSpPr>
            <p:cNvPr id="17" name="矩形 16"/>
            <p:cNvSpPr/>
            <p:nvPr/>
          </p:nvSpPr>
          <p:spPr>
            <a:xfrm>
              <a:off x="11059" y="4410"/>
              <a:ext cx="699" cy="24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扬尘监测</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19" name="矩形 18"/>
            <p:cNvSpPr/>
            <p:nvPr/>
          </p:nvSpPr>
          <p:spPr>
            <a:xfrm>
              <a:off x="11848" y="4410"/>
              <a:ext cx="639" cy="24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噪声监测</a:t>
              </a:r>
              <a:endParaRPr lang="zh-CN" altLang="en-US" sz="400" dirty="0">
                <a:solidFill>
                  <a:schemeClr val="tx2"/>
                </a:solidFill>
                <a:latin typeface="微软雅黑" panose="020B0503020204020204" pitchFamily="34" charset="-122"/>
                <a:ea typeface="微软雅黑" panose="020B0503020204020204" pitchFamily="34" charset="-122"/>
              </a:endParaRPr>
            </a:p>
          </p:txBody>
        </p:sp>
        <p:sp>
          <p:nvSpPr>
            <p:cNvPr id="21" name="矩形 20"/>
            <p:cNvSpPr/>
            <p:nvPr/>
          </p:nvSpPr>
          <p:spPr>
            <a:xfrm>
              <a:off x="12489" y="4410"/>
              <a:ext cx="842" cy="240"/>
            </a:xfrm>
            <a:prstGeom prst="rect">
              <a:avLst/>
            </a:prstGeom>
          </p:spPr>
          <p:txBody>
            <a:bodyPr wrap="square">
              <a:spAutoFit/>
            </a:bodyPr>
            <a:lstStyle/>
            <a:p>
              <a:pPr algn="ctr">
                <a:spcAft>
                  <a:spcPts val="300"/>
                </a:spcAft>
              </a:pPr>
              <a:r>
                <a:rPr lang="zh-CN" sz="400" dirty="0">
                  <a:solidFill>
                    <a:schemeClr val="tx2"/>
                  </a:solidFill>
                  <a:latin typeface="微软雅黑" panose="020B0503020204020204" pitchFamily="34" charset="-122"/>
                  <a:ea typeface="微软雅黑" panose="020B0503020204020204" pitchFamily="34" charset="-122"/>
                </a:rPr>
                <a:t>出入管理</a:t>
              </a:r>
              <a:endParaRPr lang="zh-CN" sz="400" dirty="0">
                <a:solidFill>
                  <a:schemeClr val="tx2"/>
                </a:solidFill>
                <a:latin typeface="微软雅黑" panose="020B0503020204020204" pitchFamily="34" charset="-122"/>
                <a:ea typeface="微软雅黑" panose="020B0503020204020204" pitchFamily="34" charset="-122"/>
              </a:endParaRPr>
            </a:p>
          </p:txBody>
        </p:sp>
        <p:sp>
          <p:nvSpPr>
            <p:cNvPr id="22" name="矩形 21"/>
            <p:cNvSpPr/>
            <p:nvPr/>
          </p:nvSpPr>
          <p:spPr>
            <a:xfrm>
              <a:off x="13260" y="4410"/>
              <a:ext cx="846" cy="240"/>
            </a:xfrm>
            <a:prstGeom prst="rect">
              <a:avLst/>
            </a:prstGeom>
          </p:spPr>
          <p:txBody>
            <a:bodyPr wrap="square">
              <a:spAutoFit/>
            </a:bodyPr>
            <a:lstStyle/>
            <a:p>
              <a:pPr algn="ctr">
                <a:spcAft>
                  <a:spcPts val="300"/>
                </a:spcAft>
              </a:pPr>
              <a:r>
                <a:rPr lang="zh-CN" altLang="en-US" sz="400" dirty="0">
                  <a:solidFill>
                    <a:schemeClr val="tx2"/>
                  </a:solidFill>
                  <a:latin typeface="微软雅黑" panose="020B0503020204020204" pitchFamily="34" charset="-122"/>
                  <a:ea typeface="微软雅黑" panose="020B0503020204020204" pitchFamily="34" charset="-122"/>
                </a:rPr>
                <a:t>大喇叭</a:t>
              </a:r>
              <a:endParaRPr lang="zh-CN" altLang="en-US" sz="400" dirty="0">
                <a:solidFill>
                  <a:schemeClr val="tx2"/>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33"/>
            <a:stretch>
              <a:fillRect/>
            </a:stretch>
          </p:blipFill>
          <p:spPr>
            <a:xfrm>
              <a:off x="13396" y="3983"/>
              <a:ext cx="582" cy="388"/>
            </a:xfrm>
            <a:prstGeom prst="rect">
              <a:avLst/>
            </a:prstGeom>
            <a:effectLst>
              <a:outerShdw blurRad="50800" dist="38100" dir="2700000" algn="tl" rotWithShape="0">
                <a:prstClr val="black">
                  <a:alpha val="40000"/>
                </a:prstClr>
              </a:outerShdw>
            </a:effectLst>
          </p:spPr>
        </p:pic>
        <p:pic>
          <p:nvPicPr>
            <p:cNvPr id="25" name="图片 24"/>
            <p:cNvPicPr>
              <a:picLocks noChangeAspect="1"/>
            </p:cNvPicPr>
            <p:nvPr/>
          </p:nvPicPr>
          <p:blipFill>
            <a:blip r:embed="rId34"/>
            <a:stretch>
              <a:fillRect/>
            </a:stretch>
          </p:blipFill>
          <p:spPr>
            <a:xfrm>
              <a:off x="11111" y="3983"/>
              <a:ext cx="577" cy="387"/>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35"/>
            <a:stretch>
              <a:fillRect/>
            </a:stretch>
          </p:blipFill>
          <p:spPr>
            <a:xfrm>
              <a:off x="11848" y="3984"/>
              <a:ext cx="639" cy="387"/>
            </a:xfrm>
            <a:prstGeom prst="rect">
              <a:avLst/>
            </a:prstGeom>
            <a:effectLst>
              <a:outerShdw blurRad="50800" dist="38100" dir="2700000" algn="tl" rotWithShape="0">
                <a:prstClr val="black">
                  <a:alpha val="40000"/>
                </a:prstClr>
              </a:outerShdw>
            </a:effectLst>
          </p:spPr>
        </p:pic>
        <p:pic>
          <p:nvPicPr>
            <p:cNvPr id="31" name="图片 30"/>
            <p:cNvPicPr>
              <a:picLocks noChangeAspect="1"/>
            </p:cNvPicPr>
            <p:nvPr/>
          </p:nvPicPr>
          <p:blipFill>
            <a:blip r:embed="rId36"/>
            <a:stretch>
              <a:fillRect/>
            </a:stretch>
          </p:blipFill>
          <p:spPr>
            <a:xfrm>
              <a:off x="12641" y="3984"/>
              <a:ext cx="587" cy="387"/>
            </a:xfrm>
            <a:prstGeom prst="rect">
              <a:avLst/>
            </a:prstGeom>
            <a:effectLst>
              <a:outerShdw blurRad="50800" dist="38100" dir="2700000" algn="tl" rotWithShape="0">
                <a:prstClr val="black">
                  <a:alpha val="40000"/>
                </a:prstClr>
              </a:outerShdw>
            </a:effectLst>
          </p:spPr>
        </p:pic>
      </p:grpSp>
      <p:sp>
        <p:nvSpPr>
          <p:cNvPr id="47" name="矩形 46"/>
          <p:cNvSpPr/>
          <p:nvPr/>
        </p:nvSpPr>
        <p:spPr>
          <a:xfrm>
            <a:off x="287655" y="3141980"/>
            <a:ext cx="300990" cy="1780540"/>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indent="0" algn="ctr" fontAlgn="auto">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轻量化定制</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50" name="矩形 49"/>
          <p:cNvSpPr/>
          <p:nvPr/>
        </p:nvSpPr>
        <p:spPr>
          <a:xfrm>
            <a:off x="287655" y="1211580"/>
            <a:ext cx="300990" cy="1758315"/>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indent="0" algn="ctr" fontAlgn="auto">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融合套包</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大</a:t>
            </a:r>
            <a:r>
              <a:rPr 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保障措施</a:t>
            </a:r>
            <a:endParaRPr 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custDataLst>
              <p:tags r:id="rId1"/>
            </p:custDataLst>
          </p:nvPr>
        </p:nvSpPr>
        <p:spPr>
          <a:xfrm>
            <a:off x="297180" y="3407410"/>
            <a:ext cx="4229735" cy="137922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1275080" y="3277870"/>
            <a:ext cx="229997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强化过程管控</a:t>
            </a:r>
            <a:endParaRPr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4704080" y="3408045"/>
            <a:ext cx="4229735" cy="137922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4"/>
            </p:custDataLst>
          </p:nvPr>
        </p:nvSpPr>
        <p:spPr>
          <a:xfrm>
            <a:off x="5681810" y="3278410"/>
            <a:ext cx="229997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启动统一交付</a:t>
            </a:r>
            <a:endParaRPr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custDataLst>
              <p:tags r:id="rId5"/>
            </p:custDataLst>
          </p:nvPr>
        </p:nvSpPr>
        <p:spPr>
          <a:xfrm>
            <a:off x="296545" y="1758315"/>
            <a:ext cx="4229735" cy="144780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custDataLst>
              <p:tags r:id="rId6"/>
            </p:custDataLst>
          </p:nvPr>
        </p:nvSpPr>
        <p:spPr>
          <a:xfrm>
            <a:off x="1274445" y="1628775"/>
            <a:ext cx="229997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降低业务成本</a:t>
            </a:r>
            <a:endParaRPr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custDataLst>
              <p:tags r:id="rId7"/>
            </p:custDataLst>
          </p:nvPr>
        </p:nvSpPr>
        <p:spPr>
          <a:xfrm>
            <a:off x="4703445" y="1758950"/>
            <a:ext cx="4229735" cy="144780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custDataLst>
              <p:tags r:id="rId8"/>
            </p:custDataLst>
          </p:nvPr>
        </p:nvSpPr>
        <p:spPr>
          <a:xfrm>
            <a:off x="5681175" y="1629315"/>
            <a:ext cx="2299970"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用</a:t>
            </a:r>
            <a:r>
              <a:rPr lang="zh-CN" altLang="en-US" sz="1200" b="1" dirty="0">
                <a:solidFill>
                  <a:srgbClr val="FF0000"/>
                </a:solidFill>
                <a:latin typeface="微软雅黑" panose="020B0503020204020204" pitchFamily="34" charset="-122"/>
                <a:ea typeface="微软雅黑" panose="020B0503020204020204" pitchFamily="34" charset="-122"/>
              </a:rPr>
              <a:t>足</a:t>
            </a:r>
            <a:r>
              <a:rPr lang="zh-CN" sz="1200" b="1" dirty="0">
                <a:solidFill>
                  <a:srgbClr val="FF0000"/>
                </a:solidFill>
                <a:latin typeface="微软雅黑" panose="020B0503020204020204" pitchFamily="34" charset="-122"/>
                <a:ea typeface="微软雅黑" panose="020B0503020204020204" pitchFamily="34" charset="-122"/>
              </a:rPr>
              <a:t>营销资源</a:t>
            </a:r>
            <a:endParaRPr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20" name="标题 1"/>
          <p:cNvSpPr/>
          <p:nvPr/>
        </p:nvSpPr>
        <p:spPr>
          <a:xfrm>
            <a:off x="255270" y="563245"/>
            <a:ext cx="8677910" cy="982345"/>
          </a:xfrm>
          <a:prstGeom prst="rect">
            <a:avLst/>
          </a:prstGeom>
          <a:noFill/>
          <a:ln w="19050">
            <a:noFill/>
          </a:ln>
        </p:spPr>
        <p:txBody>
          <a:bodyPr anchor="ctr"/>
          <a:lstStyle>
            <a:lvl1pPr marL="177800" indent="-177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pPr>
            <a:r>
              <a:rPr lang="zh-CN" altLang="en-US" sz="1100" dirty="0">
                <a:latin typeface="微软雅黑" panose="020B0503020204020204" pitchFamily="34" charset="-122"/>
                <a:ea typeface="微软雅黑" panose="020B0503020204020204" pitchFamily="34" charset="-122"/>
                <a:sym typeface="+mn-ea"/>
              </a:rPr>
              <a:t>从</a:t>
            </a:r>
            <a:r>
              <a:rPr lang="zh-CN" altLang="en-US" sz="1100" b="1" dirty="0">
                <a:latin typeface="微软雅黑" panose="020B0503020204020204" pitchFamily="34" charset="-122"/>
                <a:ea typeface="微软雅黑" panose="020B0503020204020204" pitchFamily="34" charset="-122"/>
                <a:sym typeface="+mn-ea"/>
              </a:rPr>
              <a:t>业务成本降低</a:t>
            </a:r>
            <a:r>
              <a:rPr lang="zh-CN" altLang="en-US" sz="1100" dirty="0">
                <a:latin typeface="微软雅黑" panose="020B0503020204020204" pitchFamily="34" charset="-122"/>
                <a:ea typeface="微软雅黑" panose="020B0503020204020204" pitchFamily="34" charset="-122"/>
                <a:sym typeface="+mn-ea"/>
              </a:rPr>
              <a:t>角度，中移建设重点支撑，</a:t>
            </a:r>
            <a:r>
              <a:rPr lang="zh-CN" altLang="en-US" sz="1100" dirty="0">
                <a:solidFill>
                  <a:srgbClr val="FF0000"/>
                </a:solidFill>
                <a:latin typeface="微软雅黑" panose="020B0503020204020204" pitchFamily="34" charset="-122"/>
                <a:ea typeface="微软雅黑" panose="020B0503020204020204" pitchFamily="34" charset="-122"/>
                <a:sym typeface="+mn-ea"/>
              </a:rPr>
              <a:t>整体损耗降低至</a:t>
            </a:r>
            <a:r>
              <a:rPr lang="en-US" altLang="zh-CN" sz="1100" dirty="0">
                <a:solidFill>
                  <a:srgbClr val="FF0000"/>
                </a:solidFill>
                <a:latin typeface="微软雅黑" panose="020B0503020204020204" pitchFamily="34" charset="-122"/>
                <a:ea typeface="微软雅黑" panose="020B0503020204020204" pitchFamily="34" charset="-122"/>
                <a:sym typeface="+mn-ea"/>
              </a:rPr>
              <a:t>5%</a:t>
            </a:r>
            <a:r>
              <a:rPr lang="zh-CN" altLang="en-US" sz="1100" dirty="0">
                <a:latin typeface="微软雅黑" panose="020B0503020204020204" pitchFamily="34" charset="-122"/>
                <a:ea typeface="微软雅黑" panose="020B0503020204020204" pitchFamily="34" charset="-122"/>
                <a:sym typeface="+mn-ea"/>
              </a:rPr>
              <a:t>，后续持续压降。</a:t>
            </a:r>
            <a:endParaRPr lang="zh-CN" altLang="en-US" sz="1100" dirty="0">
              <a:solidFill>
                <a:schemeClr val="tx1"/>
              </a:solidFill>
              <a:latin typeface="微软雅黑" panose="020B0503020204020204" pitchFamily="34" charset="-122"/>
              <a:ea typeface="微软雅黑" panose="020B0503020204020204" pitchFamily="34" charset="-122"/>
              <a:sym typeface="+mn-ea"/>
            </a:endParaRPr>
          </a:p>
          <a:p>
            <a:pPr algn="just">
              <a:lnSpc>
                <a:spcPct val="120000"/>
              </a:lnSpc>
              <a:spcBef>
                <a:spcPct val="0"/>
              </a:spcBef>
            </a:pPr>
            <a:r>
              <a:rPr lang="zh-CN" altLang="en-US" sz="1100" dirty="0">
                <a:latin typeface="微软雅黑" panose="020B0503020204020204" pitchFamily="34" charset="-122"/>
                <a:ea typeface="微软雅黑" panose="020B0503020204020204" pitchFamily="34" charset="-122"/>
                <a:sym typeface="+mn-ea"/>
              </a:rPr>
              <a:t>从</a:t>
            </a:r>
            <a:r>
              <a:rPr lang="zh-CN" altLang="en-US" sz="1100" b="1" dirty="0">
                <a:latin typeface="微软雅黑" panose="020B0503020204020204" pitchFamily="34" charset="-122"/>
                <a:ea typeface="微软雅黑" panose="020B0503020204020204" pitchFamily="34" charset="-122"/>
                <a:sym typeface="+mn-ea"/>
              </a:rPr>
              <a:t>营销资源使用</a:t>
            </a:r>
            <a:r>
              <a:rPr lang="zh-CN" altLang="en-US" sz="1100" dirty="0">
                <a:latin typeface="微软雅黑" panose="020B0503020204020204" pitchFamily="34" charset="-122"/>
                <a:ea typeface="微软雅黑" panose="020B0503020204020204" pitchFamily="34" charset="-122"/>
                <a:sym typeface="+mn-ea"/>
              </a:rPr>
              <a:t>角度，</a:t>
            </a:r>
            <a:r>
              <a:rPr lang="zh-CN" altLang="en-US" sz="1100" dirty="0">
                <a:solidFill>
                  <a:srgbClr val="FF0000"/>
                </a:solidFill>
                <a:latin typeface="微软雅黑" panose="020B0503020204020204" pitchFamily="34" charset="-122"/>
                <a:ea typeface="微软雅黑" panose="020B0503020204020204" pitchFamily="34" charset="-122"/>
                <a:sym typeface="+mn-ea"/>
              </a:rPr>
              <a:t>全量保障重点场景业务落地</a:t>
            </a:r>
            <a:r>
              <a:rPr lang="zh-CN" altLang="en-US" sz="1100" dirty="0">
                <a:latin typeface="微软雅黑" panose="020B0503020204020204" pitchFamily="34" charset="-122"/>
                <a:ea typeface="微软雅黑" panose="020B0503020204020204" pitchFamily="34" charset="-122"/>
                <a:sym typeface="+mn-ea"/>
              </a:rPr>
              <a:t>，为后续业务拓展夯实底座。</a:t>
            </a:r>
            <a:endParaRPr lang="zh-CN" altLang="en-US" sz="1100" dirty="0">
              <a:solidFill>
                <a:schemeClr val="tx1"/>
              </a:solidFill>
              <a:latin typeface="微软雅黑" panose="020B0503020204020204" pitchFamily="34" charset="-122"/>
              <a:ea typeface="微软雅黑" panose="020B0503020204020204" pitchFamily="34" charset="-122"/>
              <a:sym typeface="+mn-ea"/>
            </a:endParaRPr>
          </a:p>
          <a:p>
            <a:pPr lvl="0" algn="just" fontAlgn="auto">
              <a:lnSpc>
                <a:spcPct val="120000"/>
              </a:lnSpc>
              <a:spcBef>
                <a:spcPct val="0"/>
              </a:spcBef>
            </a:pPr>
            <a:r>
              <a:rPr lang="zh-CN" altLang="en-US" sz="1100" dirty="0">
                <a:latin typeface="微软雅黑" panose="020B0503020204020204" pitchFamily="34" charset="-122"/>
                <a:ea typeface="微软雅黑" panose="020B0503020204020204" pitchFamily="34" charset="-122"/>
                <a:sym typeface="+mn-ea"/>
              </a:rPr>
              <a:t>从</a:t>
            </a:r>
            <a:r>
              <a:rPr lang="zh-CN" altLang="en-US" sz="1100" b="1" dirty="0">
                <a:latin typeface="微软雅黑" panose="020B0503020204020204" pitchFamily="34" charset="-122"/>
                <a:ea typeface="微软雅黑" panose="020B0503020204020204" pitchFamily="34" charset="-122"/>
                <a:sym typeface="+mn-ea"/>
              </a:rPr>
              <a:t>过程管控提升</a:t>
            </a:r>
            <a:r>
              <a:rPr lang="zh-CN" altLang="en-US" sz="1100" dirty="0">
                <a:latin typeface="微软雅黑" panose="020B0503020204020204" pitchFamily="34" charset="-122"/>
                <a:ea typeface="微软雅黑" panose="020B0503020204020204" pitchFamily="34" charset="-122"/>
                <a:sym typeface="+mn-ea"/>
              </a:rPr>
              <a:t>角度</a:t>
            </a:r>
            <a:r>
              <a:rPr lang="zh-CN" altLang="en-US" sz="1100" dirty="0">
                <a:solidFill>
                  <a:schemeClr val="tx1"/>
                </a:solidFill>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sym typeface="+mn-ea"/>
              </a:rPr>
              <a:t>明确</a:t>
            </a:r>
            <a:r>
              <a:rPr lang="zh-CN" altLang="en-US" sz="1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商机、交付、发货、验收四阶段过程模版</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sym typeface="+mn-ea"/>
              </a:rPr>
              <a:t>，确保业务健康有序发展。</a:t>
            </a:r>
            <a:endParaRPr lang="zh-CN" altLang="en-US" sz="1100" dirty="0">
              <a:solidFill>
                <a:schemeClr val="tx1"/>
              </a:solidFill>
              <a:latin typeface="微软雅黑" panose="020B0503020204020204" pitchFamily="34" charset="-122"/>
              <a:ea typeface="微软雅黑" panose="020B0503020204020204" pitchFamily="34" charset="-122"/>
              <a:sym typeface="+mn-ea"/>
            </a:endParaRPr>
          </a:p>
          <a:p>
            <a:pPr algn="just">
              <a:lnSpc>
                <a:spcPct val="120000"/>
              </a:lnSpc>
              <a:spcBef>
                <a:spcPct val="0"/>
              </a:spcBef>
            </a:pPr>
            <a:r>
              <a:rPr lang="zh-CN" altLang="en-US" sz="1100" dirty="0">
                <a:solidFill>
                  <a:schemeClr val="tx1"/>
                </a:solidFill>
                <a:latin typeface="微软雅黑" panose="020B0503020204020204" pitchFamily="34" charset="-122"/>
                <a:ea typeface="微软雅黑" panose="020B0503020204020204" pitchFamily="34" charset="-122"/>
                <a:sym typeface="+mn-ea"/>
              </a:rPr>
              <a:t>从</a:t>
            </a:r>
            <a:r>
              <a:rPr lang="zh-CN" altLang="en-US" sz="1100" b="1" dirty="0">
                <a:solidFill>
                  <a:schemeClr val="tx1"/>
                </a:solidFill>
                <a:latin typeface="微软雅黑" panose="020B0503020204020204" pitchFamily="34" charset="-122"/>
                <a:ea typeface="微软雅黑" panose="020B0503020204020204" pitchFamily="34" charset="-122"/>
                <a:sym typeface="+mn-ea"/>
              </a:rPr>
              <a:t>交付流程优化</a:t>
            </a:r>
            <a:r>
              <a:rPr lang="zh-CN" altLang="en-US" sz="1100" dirty="0">
                <a:solidFill>
                  <a:schemeClr val="tx1"/>
                </a:solidFill>
                <a:latin typeface="微软雅黑" panose="020B0503020204020204" pitchFamily="34" charset="-122"/>
                <a:ea typeface="微软雅黑" panose="020B0503020204020204" pitchFamily="34" charset="-122"/>
                <a:sym typeface="+mn-ea"/>
              </a:rPr>
              <a:t>角度，启动烟感等业务客响</a:t>
            </a:r>
            <a:r>
              <a:rPr lang="zh-CN" altLang="en-US" sz="1100" dirty="0">
                <a:solidFill>
                  <a:srgbClr val="FF0000"/>
                </a:solidFill>
                <a:latin typeface="微软雅黑" panose="020B0503020204020204" pitchFamily="34" charset="-122"/>
                <a:ea typeface="微软雅黑" panose="020B0503020204020204" pitchFamily="34" charset="-122"/>
                <a:sym typeface="+mn-ea"/>
              </a:rPr>
              <a:t>统一交付</a:t>
            </a:r>
            <a:r>
              <a:rPr lang="zh-CN" altLang="en-US" sz="1100" dirty="0">
                <a:solidFill>
                  <a:schemeClr val="tx1"/>
                </a:solidFill>
                <a:latin typeface="微软雅黑" panose="020B0503020204020204" pitchFamily="34" charset="-122"/>
                <a:ea typeface="微软雅黑" panose="020B0503020204020204" pitchFamily="34" charset="-122"/>
                <a:sym typeface="+mn-ea"/>
              </a:rPr>
              <a:t>试点，做好产品服务。</a:t>
            </a:r>
            <a:endParaRPr lang="zh-CN" altLang="en-US" sz="1100" dirty="0">
              <a:solidFill>
                <a:schemeClr val="tx1"/>
              </a:solidFill>
              <a:latin typeface="微软雅黑" panose="020B0503020204020204" pitchFamily="34" charset="-122"/>
              <a:ea typeface="微软雅黑" panose="020B0503020204020204" pitchFamily="34" charset="-122"/>
              <a:sym typeface="+mn-ea"/>
            </a:endParaRPr>
          </a:p>
        </p:txBody>
      </p:sp>
      <p:graphicFrame>
        <p:nvGraphicFramePr>
          <p:cNvPr id="29" name="表格 28"/>
          <p:cNvGraphicFramePr/>
          <p:nvPr>
            <p:custDataLst>
              <p:tags r:id="rId9"/>
            </p:custDataLst>
          </p:nvPr>
        </p:nvGraphicFramePr>
        <p:xfrm>
          <a:off x="4789805" y="1955800"/>
          <a:ext cx="4024630" cy="1121410"/>
        </p:xfrm>
        <a:graphic>
          <a:graphicData uri="http://schemas.openxmlformats.org/drawingml/2006/table">
            <a:tbl>
              <a:tblPr firstRow="1" bandRow="1">
                <a:tableStyleId>{5C22544A-7EE6-4342-B048-85BDC9FD1C3A}</a:tableStyleId>
              </a:tblPr>
              <a:tblGrid>
                <a:gridCol w="878840"/>
                <a:gridCol w="717550"/>
                <a:gridCol w="2428240"/>
              </a:tblGrid>
              <a:tr h="187960">
                <a:tc>
                  <a:txBody>
                    <a:bodyPr/>
                    <a:lstStyle/>
                    <a:p>
                      <a:pPr indent="0" algn="ctr" fontAlgn="auto">
                        <a:buNone/>
                      </a:pPr>
                      <a:r>
                        <a:rPr lang="zh-CN" altLang="en-US" sz="600" b="0" dirty="0">
                          <a:solidFill>
                            <a:schemeClr val="tx1"/>
                          </a:solidFill>
                          <a:latin typeface="黑体" panose="02010609060101010101" pitchFamily="49" charset="-122"/>
                          <a:ea typeface="黑体" panose="02010609060101010101" pitchFamily="49" charset="-122"/>
                        </a:rPr>
                        <a:t>业务类型</a:t>
                      </a:r>
                      <a:endParaRPr lang="zh-CN" altLang="en-US" sz="6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indent="0" algn="ctr" fontAlgn="auto">
                        <a:buNone/>
                      </a:pPr>
                      <a:r>
                        <a:rPr lang="zh-CN" altLang="en-US" sz="600" b="0" dirty="0">
                          <a:solidFill>
                            <a:schemeClr val="tx1"/>
                          </a:solidFill>
                          <a:latin typeface="黑体" panose="02010609060101010101" pitchFamily="49" charset="-122"/>
                          <a:ea typeface="黑体" panose="02010609060101010101" pitchFamily="49" charset="-122"/>
                        </a:rPr>
                        <a:t>涉及金额（万元）</a:t>
                      </a:r>
                      <a:endParaRPr lang="zh-CN" altLang="en-US" sz="6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indent="0" algn="ctr" fontAlgn="auto">
                        <a:buNone/>
                      </a:pPr>
                      <a:r>
                        <a:rPr lang="zh-CN" sz="600" b="0" dirty="0">
                          <a:solidFill>
                            <a:schemeClr val="tx1"/>
                          </a:solidFill>
                          <a:latin typeface="黑体" panose="02010609060101010101" pitchFamily="49" charset="-122"/>
                          <a:ea typeface="黑体" panose="02010609060101010101" pitchFamily="49" charset="-122"/>
                        </a:rPr>
                        <a:t>资源描述</a:t>
                      </a:r>
                      <a:endParaRPr lang="zh-CN" altLang="en-US" sz="6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r>
              <a:tr h="165100">
                <a:tc>
                  <a:txBody>
                    <a:bodyPr/>
                    <a:lstStyle/>
                    <a:p>
                      <a:pPr indent="0" algn="ctr">
                        <a:buNone/>
                      </a:pPr>
                      <a:r>
                        <a:rPr lang="zh-CN" sz="700" b="0" dirty="0">
                          <a:solidFill>
                            <a:schemeClr val="tx1"/>
                          </a:solidFill>
                          <a:latin typeface="黑体" panose="02010609060101010101" pitchFamily="49" charset="-122"/>
                          <a:ea typeface="黑体" panose="02010609060101010101" pitchFamily="49" charset="-122"/>
                        </a:rPr>
                        <a:t>卡</a:t>
                      </a:r>
                      <a:r>
                        <a:rPr lang="en-US" altLang="zh-CN" sz="700" b="0" dirty="0">
                          <a:solidFill>
                            <a:schemeClr val="tx1"/>
                          </a:solidFill>
                          <a:latin typeface="黑体" panose="02010609060101010101" pitchFamily="49" charset="-122"/>
                          <a:ea typeface="黑体" panose="02010609060101010101" pitchFamily="49" charset="-122"/>
                        </a:rPr>
                        <a:t>+</a:t>
                      </a:r>
                      <a:r>
                        <a:rPr lang="zh-CN" altLang="en-US" sz="700" b="0" dirty="0">
                          <a:solidFill>
                            <a:schemeClr val="tx1"/>
                          </a:solidFill>
                          <a:latin typeface="黑体" panose="02010609060101010101" pitchFamily="49" charset="-122"/>
                          <a:ea typeface="黑体" panose="02010609060101010101" pitchFamily="49" charset="-122"/>
                        </a:rPr>
                        <a:t>模组</a:t>
                      </a:r>
                      <a:endParaRPr lang="zh-CN" altLang="en-US" sz="7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ctr">
                        <a:buNone/>
                      </a:pPr>
                      <a:r>
                        <a:rPr lang="en-US" altLang="en-US" sz="700" b="0" dirty="0">
                          <a:solidFill>
                            <a:schemeClr val="tx1"/>
                          </a:solidFill>
                          <a:latin typeface="黑体" panose="02010609060101010101" pitchFamily="49" charset="-122"/>
                          <a:ea typeface="黑体" panose="02010609060101010101" pitchFamily="49" charset="-122"/>
                        </a:rPr>
                        <a:t>1400</a:t>
                      </a:r>
                      <a:endParaRPr lang="en-US" altLang="en-US" sz="7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l">
                        <a:buNone/>
                      </a:pPr>
                      <a:r>
                        <a:rPr lang="zh-CN" altLang="en-US" sz="700" b="0" dirty="0">
                          <a:solidFill>
                            <a:schemeClr val="tx1"/>
                          </a:solidFill>
                          <a:latin typeface="黑体" panose="02010609060101010101" pitchFamily="49" charset="-122"/>
                          <a:ea typeface="黑体" panose="02010609060101010101" pitchFamily="49" charset="-122"/>
                        </a:rPr>
                        <a:t>用于物联网卡</a:t>
                      </a:r>
                      <a:r>
                        <a:rPr lang="en-US" altLang="zh-CN" sz="700" b="0" dirty="0">
                          <a:solidFill>
                            <a:schemeClr val="tx1"/>
                          </a:solidFill>
                          <a:latin typeface="黑体" panose="02010609060101010101" pitchFamily="49" charset="-122"/>
                          <a:ea typeface="黑体" panose="02010609060101010101" pitchFamily="49" charset="-122"/>
                        </a:rPr>
                        <a:t>2G</a:t>
                      </a:r>
                      <a:r>
                        <a:rPr lang="zh-CN" altLang="en-US" sz="700" b="0" dirty="0">
                          <a:solidFill>
                            <a:schemeClr val="tx1"/>
                          </a:solidFill>
                          <a:latin typeface="黑体" panose="02010609060101010101" pitchFamily="49" charset="-122"/>
                          <a:ea typeface="黑体" panose="02010609060101010101" pitchFamily="49" charset="-122"/>
                        </a:rPr>
                        <a:t>迁转和两级</a:t>
                      </a:r>
                      <a:r>
                        <a:rPr lang="en-US" altLang="zh-CN" sz="700" b="0" dirty="0">
                          <a:solidFill>
                            <a:schemeClr val="tx1"/>
                          </a:solidFill>
                          <a:latin typeface="黑体" panose="02010609060101010101" pitchFamily="49" charset="-122"/>
                          <a:ea typeface="黑体" panose="02010609060101010101" pitchFamily="49" charset="-122"/>
                        </a:rPr>
                        <a:t>TOP</a:t>
                      </a:r>
                      <a:r>
                        <a:rPr lang="zh-CN" altLang="en-US" sz="700" b="0" dirty="0">
                          <a:solidFill>
                            <a:schemeClr val="tx1"/>
                          </a:solidFill>
                          <a:latin typeface="黑体" panose="02010609060101010101" pitchFamily="49" charset="-122"/>
                          <a:ea typeface="黑体" panose="02010609060101010101" pitchFamily="49" charset="-122"/>
                        </a:rPr>
                        <a:t>客户融合和营销</a:t>
                      </a:r>
                      <a:endParaRPr lang="zh-CN" altLang="en-US" sz="7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165100">
                <a:tc>
                  <a:txBody>
                    <a:bodyPr/>
                    <a:lstStyle/>
                    <a:p>
                      <a:pPr indent="0" algn="ctr">
                        <a:buNone/>
                      </a:pPr>
                      <a:r>
                        <a:rPr lang="en-US" altLang="zh-CN" sz="700" b="0">
                          <a:solidFill>
                            <a:schemeClr val="tx1"/>
                          </a:solidFill>
                          <a:latin typeface="黑体" panose="02010609060101010101" pitchFamily="49" charset="-122"/>
                          <a:ea typeface="黑体" panose="02010609060101010101" pitchFamily="49" charset="-122"/>
                        </a:rPr>
                        <a:t>OneNET-</a:t>
                      </a:r>
                      <a:r>
                        <a:rPr lang="zh-CN" altLang="en-US" sz="700" b="0">
                          <a:solidFill>
                            <a:schemeClr val="tx1"/>
                          </a:solidFill>
                          <a:latin typeface="黑体" panose="02010609060101010101" pitchFamily="49" charset="-122"/>
                          <a:ea typeface="黑体" panose="02010609060101010101" pitchFamily="49" charset="-122"/>
                        </a:rPr>
                        <a:t>统结</a:t>
                      </a:r>
                      <a:endParaRPr lang="zh-CN"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ctr">
                        <a:buNone/>
                      </a:pPr>
                      <a:r>
                        <a:rPr lang="en-US" sz="700" b="0">
                          <a:solidFill>
                            <a:schemeClr val="tx1"/>
                          </a:solidFill>
                          <a:latin typeface="黑体" panose="02010609060101010101" pitchFamily="49" charset="-122"/>
                          <a:ea typeface="黑体" panose="02010609060101010101" pitchFamily="49" charset="-122"/>
                        </a:rPr>
                        <a:t>700</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l">
                        <a:buNone/>
                      </a:pPr>
                      <a:r>
                        <a:rPr lang="zh-CN" altLang="en-US" sz="700" b="0">
                          <a:solidFill>
                            <a:schemeClr val="tx1"/>
                          </a:solidFill>
                          <a:latin typeface="黑体" panose="02010609060101010101" pitchFamily="49" charset="-122"/>
                          <a:ea typeface="黑体" panose="02010609060101010101" pitchFamily="49" charset="-122"/>
                        </a:rPr>
                        <a:t>用于物联网标品补贴（重点应用场景）</a:t>
                      </a:r>
                      <a:endParaRPr lang="zh-CN"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271780">
                <a:tc>
                  <a:txBody>
                    <a:bodyPr/>
                    <a:lstStyle/>
                    <a:p>
                      <a:pPr indent="0" algn="ctr">
                        <a:buNone/>
                      </a:pPr>
                      <a:r>
                        <a:rPr lang="en-US" altLang="zh-CN" sz="700" b="0">
                          <a:solidFill>
                            <a:schemeClr val="tx1"/>
                          </a:solidFill>
                          <a:latin typeface="黑体" panose="02010609060101010101" pitchFamily="49" charset="-122"/>
                          <a:ea typeface="黑体" panose="02010609060101010101" pitchFamily="49" charset="-122"/>
                        </a:rPr>
                        <a:t>OneNET-</a:t>
                      </a:r>
                      <a:r>
                        <a:rPr lang="zh-CN" altLang="en-US" sz="700" b="0">
                          <a:solidFill>
                            <a:schemeClr val="tx1"/>
                          </a:solidFill>
                          <a:latin typeface="黑体" panose="02010609060101010101" pitchFamily="49" charset="-122"/>
                          <a:ea typeface="黑体" panose="02010609060101010101" pitchFamily="49" charset="-122"/>
                        </a:rPr>
                        <a:t>投资</a:t>
                      </a:r>
                      <a:endParaRPr lang="zh-CN"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ctr">
                        <a:buNone/>
                      </a:pPr>
                      <a:r>
                        <a:rPr lang="en-US" sz="700" b="0">
                          <a:solidFill>
                            <a:schemeClr val="tx1"/>
                          </a:solidFill>
                          <a:latin typeface="黑体" panose="02010609060101010101" pitchFamily="49" charset="-122"/>
                          <a:ea typeface="黑体" panose="02010609060101010101" pitchFamily="49" charset="-122"/>
                        </a:rPr>
                        <a:t>300</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l">
                        <a:buNone/>
                      </a:pPr>
                      <a:r>
                        <a:rPr lang="zh-CN" altLang="en-US" sz="700">
                          <a:solidFill>
                            <a:schemeClr val="tx1"/>
                          </a:solidFill>
                          <a:latin typeface="黑体" panose="02010609060101010101" pitchFamily="49" charset="-122"/>
                          <a:ea typeface="黑体" panose="02010609060101010101" pitchFamily="49" charset="-122"/>
                          <a:sym typeface="+mn-ea"/>
                        </a:rPr>
                        <a:t>用于物联网核心场景</a:t>
                      </a:r>
                      <a:r>
                        <a:rPr lang="en-US" altLang="zh-CN" sz="700">
                          <a:solidFill>
                            <a:schemeClr val="tx1"/>
                          </a:solidFill>
                          <a:latin typeface="黑体" panose="02010609060101010101" pitchFamily="49" charset="-122"/>
                          <a:ea typeface="黑体" panose="02010609060101010101" pitchFamily="49" charset="-122"/>
                          <a:sym typeface="+mn-ea"/>
                        </a:rPr>
                        <a:t>SAAS</a:t>
                      </a:r>
                      <a:r>
                        <a:rPr lang="zh-CN" altLang="en-US" sz="700">
                          <a:solidFill>
                            <a:schemeClr val="tx1"/>
                          </a:solidFill>
                          <a:latin typeface="黑体" panose="02010609060101010101" pitchFamily="49" charset="-122"/>
                          <a:ea typeface="黑体" panose="02010609060101010101" pitchFamily="49" charset="-122"/>
                          <a:sym typeface="+mn-ea"/>
                        </a:rPr>
                        <a:t>应用建设（根据运营目标达成值计算，单个场景封顶</a:t>
                      </a:r>
                      <a:r>
                        <a:rPr lang="en-US" altLang="zh-CN" sz="700">
                          <a:solidFill>
                            <a:schemeClr val="tx1"/>
                          </a:solidFill>
                          <a:latin typeface="黑体" panose="02010609060101010101" pitchFamily="49" charset="-122"/>
                          <a:ea typeface="黑体" panose="02010609060101010101" pitchFamily="49" charset="-122"/>
                          <a:sym typeface="+mn-ea"/>
                        </a:rPr>
                        <a:t>50</a:t>
                      </a:r>
                      <a:r>
                        <a:rPr lang="zh-CN" altLang="en-US" sz="700">
                          <a:solidFill>
                            <a:schemeClr val="tx1"/>
                          </a:solidFill>
                          <a:latin typeface="黑体" panose="02010609060101010101" pitchFamily="49" charset="-122"/>
                          <a:ea typeface="黑体" panose="02010609060101010101" pitchFamily="49" charset="-122"/>
                          <a:sym typeface="+mn-ea"/>
                        </a:rPr>
                        <a:t>万）</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166370">
                <a:tc>
                  <a:txBody>
                    <a:bodyPr/>
                    <a:lstStyle/>
                    <a:p>
                      <a:pPr indent="0" algn="ctr">
                        <a:buNone/>
                      </a:pPr>
                      <a:r>
                        <a:rPr lang="en-US" altLang="zh-CN" sz="700" b="0">
                          <a:solidFill>
                            <a:schemeClr val="tx1"/>
                          </a:solidFill>
                          <a:latin typeface="黑体" panose="02010609060101010101" pitchFamily="49" charset="-122"/>
                          <a:ea typeface="黑体" panose="02010609060101010101" pitchFamily="49" charset="-122"/>
                        </a:rPr>
                        <a:t>OnePark-</a:t>
                      </a:r>
                      <a:r>
                        <a:rPr lang="zh-CN" altLang="en-US" sz="700" b="0">
                          <a:solidFill>
                            <a:schemeClr val="tx1"/>
                          </a:solidFill>
                          <a:latin typeface="黑体" panose="02010609060101010101" pitchFamily="49" charset="-122"/>
                          <a:ea typeface="黑体" panose="02010609060101010101" pitchFamily="49" charset="-122"/>
                        </a:rPr>
                        <a:t>运营服务</a:t>
                      </a:r>
                      <a:endParaRPr lang="zh-CN"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ctr">
                        <a:buNone/>
                      </a:pPr>
                      <a:r>
                        <a:rPr lang="en-US" sz="700" b="0">
                          <a:solidFill>
                            <a:schemeClr val="tx1"/>
                          </a:solidFill>
                          <a:latin typeface="黑体" panose="02010609060101010101" pitchFamily="49" charset="-122"/>
                          <a:ea typeface="黑体" panose="02010609060101010101" pitchFamily="49" charset="-122"/>
                        </a:rPr>
                        <a:t>300</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l">
                        <a:buNone/>
                      </a:pPr>
                      <a:r>
                        <a:rPr lang="zh-CN" altLang="en-US" sz="700">
                          <a:solidFill>
                            <a:schemeClr val="tx1"/>
                          </a:solidFill>
                          <a:latin typeface="黑体" panose="02010609060101010101" pitchFamily="49" charset="-122"/>
                          <a:ea typeface="黑体" panose="02010609060101010101" pitchFamily="49" charset="-122"/>
                          <a:sym typeface="+mn-ea"/>
                        </a:rPr>
                        <a:t>用于物联网标品补贴（重点应用场景）</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165100">
                <a:tc>
                  <a:txBody>
                    <a:bodyPr/>
                    <a:lstStyle/>
                    <a:p>
                      <a:pPr indent="0" algn="ctr">
                        <a:buNone/>
                      </a:pPr>
                      <a:r>
                        <a:rPr lang="en-US" altLang="zh-CN" sz="700" b="0">
                          <a:solidFill>
                            <a:schemeClr val="tx1"/>
                          </a:solidFill>
                          <a:latin typeface="黑体" panose="02010609060101010101" pitchFamily="49" charset="-122"/>
                          <a:ea typeface="黑体" panose="02010609060101010101" pitchFamily="49" charset="-122"/>
                        </a:rPr>
                        <a:t>OnePark-</a:t>
                      </a:r>
                      <a:r>
                        <a:rPr lang="zh-CN" altLang="en-US" sz="700" b="0">
                          <a:solidFill>
                            <a:schemeClr val="tx1"/>
                          </a:solidFill>
                          <a:latin typeface="黑体" panose="02010609060101010101" pitchFamily="49" charset="-122"/>
                          <a:ea typeface="黑体" panose="02010609060101010101" pitchFamily="49" charset="-122"/>
                        </a:rPr>
                        <a:t>投资</a:t>
                      </a:r>
                      <a:endParaRPr lang="zh-CN"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ctr">
                        <a:buNone/>
                      </a:pPr>
                      <a:r>
                        <a:rPr lang="en-US" sz="700" b="0">
                          <a:solidFill>
                            <a:schemeClr val="tx1"/>
                          </a:solidFill>
                          <a:latin typeface="黑体" panose="02010609060101010101" pitchFamily="49" charset="-122"/>
                          <a:ea typeface="黑体" panose="02010609060101010101" pitchFamily="49" charset="-122"/>
                        </a:rPr>
                        <a:t>260</a:t>
                      </a:r>
                      <a:endParaRPr lang="en-US" altLang="en-US" sz="700" b="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0" algn="l">
                        <a:buNone/>
                      </a:pPr>
                      <a:r>
                        <a:rPr lang="zh-CN" altLang="en-US" sz="700" b="0" dirty="0">
                          <a:solidFill>
                            <a:schemeClr val="tx1"/>
                          </a:solidFill>
                          <a:latin typeface="黑体" panose="02010609060101010101" pitchFamily="49" charset="-122"/>
                          <a:ea typeface="黑体" panose="02010609060101010101" pitchFamily="49" charset="-122"/>
                        </a:rPr>
                        <a:t>同</a:t>
                      </a:r>
                      <a:r>
                        <a:rPr lang="en-US" altLang="zh-CN" sz="700" b="0" dirty="0" err="1">
                          <a:solidFill>
                            <a:schemeClr val="tx1"/>
                          </a:solidFill>
                          <a:latin typeface="黑体" panose="02010609060101010101" pitchFamily="49" charset="-122"/>
                          <a:ea typeface="黑体" panose="02010609060101010101" pitchFamily="49" charset="-122"/>
                        </a:rPr>
                        <a:t>OneNET</a:t>
                      </a:r>
                      <a:r>
                        <a:rPr lang="zh-CN" altLang="en-US" sz="700" b="0" dirty="0">
                          <a:solidFill>
                            <a:schemeClr val="tx1"/>
                          </a:solidFill>
                          <a:latin typeface="黑体" panose="02010609060101010101" pitchFamily="49" charset="-122"/>
                          <a:ea typeface="黑体" panose="02010609060101010101" pitchFamily="49" charset="-122"/>
                        </a:rPr>
                        <a:t>投资模式</a:t>
                      </a:r>
                      <a:endParaRPr lang="zh-CN" altLang="en-US" sz="700" b="0" dirty="0">
                        <a:solidFill>
                          <a:schemeClr val="tx1"/>
                        </a:solidFill>
                        <a:latin typeface="黑体" panose="02010609060101010101" pitchFamily="49" charset="-122"/>
                        <a:ea typeface="黑体" panose="02010609060101010101" pitchFamily="49" charset="-122"/>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bl>
          </a:graphicData>
        </a:graphic>
      </p:graphicFrame>
      <p:sp>
        <p:nvSpPr>
          <p:cNvPr id="48" name="文本框 47"/>
          <p:cNvSpPr txBox="1"/>
          <p:nvPr>
            <p:custDataLst>
              <p:tags r:id="rId10"/>
            </p:custDataLst>
          </p:nvPr>
        </p:nvSpPr>
        <p:spPr>
          <a:xfrm>
            <a:off x="1896110" y="3632200"/>
            <a:ext cx="2617470" cy="1082040"/>
          </a:xfrm>
          <a:prstGeom prst="rect">
            <a:avLst/>
          </a:prstGeom>
          <a:noFill/>
        </p:spPr>
        <p:txBody>
          <a:bodyPr wrap="square">
            <a:noAutofit/>
          </a:bodyPr>
          <a:lstStyle/>
          <a:p>
            <a:pPr marL="177800" indent="-177800" algn="just" fontAlgn="auto">
              <a:lnSpc>
                <a:spcPct val="120000"/>
              </a:lnSpc>
              <a:buClrTx/>
              <a:buSzTx/>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举措：</a:t>
            </a:r>
            <a:r>
              <a:rPr lang="zh-CN" altLang="en-US" sz="900" dirty="0">
                <a:solidFill>
                  <a:schemeClr val="tx1"/>
                </a:solidFill>
                <a:latin typeface="微软雅黑" panose="020B0503020204020204" pitchFamily="34" charset="-122"/>
                <a:ea typeface="微软雅黑" panose="020B0503020204020204" pitchFamily="34" charset="-122"/>
                <a:sym typeface="+mn-ea"/>
              </a:rPr>
              <a:t>为进一步做好过程管控，受理中加入</a:t>
            </a:r>
            <a:r>
              <a:rPr lang="zh-CN" altLang="en-US" sz="900" dirty="0">
                <a:solidFill>
                  <a:srgbClr val="FF0000"/>
                </a:solidFill>
                <a:latin typeface="微软雅黑" panose="020B0503020204020204" pitchFamily="34" charset="-122"/>
                <a:ea typeface="微软雅黑" panose="020B0503020204020204" pitchFamily="34" charset="-122"/>
                <a:sym typeface="+mn-ea"/>
              </a:rPr>
              <a:t>商机确认书、现场交付材料、交付物发货记录（备查）、验收报告标准模版</a:t>
            </a:r>
            <a:r>
              <a:rPr lang="zh-CN" altLang="en-US" sz="900" dirty="0">
                <a:solidFill>
                  <a:schemeClr val="tx1"/>
                </a:solidFill>
                <a:latin typeface="微软雅黑" panose="020B0503020204020204" pitchFamily="34" charset="-122"/>
                <a:ea typeface="微软雅黑" panose="020B0503020204020204" pitchFamily="34" charset="-122"/>
                <a:sym typeface="+mn-ea"/>
              </a:rPr>
              <a:t>，同时优化业务管理规范，协同业务管理部建立日常稽核手段，确保业务健康有序发展。</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p:txBody>
      </p:sp>
      <p:grpSp>
        <p:nvGrpSpPr>
          <p:cNvPr id="28" name="组合 27"/>
          <p:cNvGrpSpPr/>
          <p:nvPr/>
        </p:nvGrpSpPr>
        <p:grpSpPr>
          <a:xfrm>
            <a:off x="341670" y="3644265"/>
            <a:ext cx="1428710" cy="972695"/>
            <a:chOff x="7045" y="5661"/>
            <a:chExt cx="3751" cy="2508"/>
          </a:xfrm>
        </p:grpSpPr>
        <p:sp>
          <p:nvSpPr>
            <p:cNvPr id="40" name="文本框 39"/>
            <p:cNvSpPr txBox="1"/>
            <p:nvPr/>
          </p:nvSpPr>
          <p:spPr>
            <a:xfrm>
              <a:off x="7241" y="6295"/>
              <a:ext cx="1644" cy="473"/>
            </a:xfrm>
            <a:prstGeom prst="rect">
              <a:avLst/>
            </a:prstGeom>
          </p:spPr>
          <p:txBody>
            <a:bodyPr wrap="square">
              <a:spAutoFit/>
            </a:bodyPr>
            <a:lstStyle/>
            <a:p>
              <a:pPr marL="0" indent="0" algn="ctr" defTabSz="266700">
                <a:spcBef>
                  <a:spcPct val="0"/>
                </a:spcBef>
                <a:spcAft>
                  <a:spcPct val="0"/>
                </a:spcAft>
              </a:pPr>
              <a:r>
                <a:rPr lang="zh-CN" altLang="en-US" sz="600">
                  <a:latin typeface="微软雅黑" panose="020B0503020204020204" pitchFamily="34" charset="-122"/>
                  <a:ea typeface="微软雅黑" panose="020B0503020204020204" pitchFamily="34" charset="-122"/>
                </a:rPr>
                <a:t>商机确认书</a:t>
              </a:r>
              <a:endParaRPr lang="zh-CN" altLang="en-US" sz="600">
                <a:latin typeface="微软雅黑" panose="020B0503020204020204" pitchFamily="34" charset="-122"/>
                <a:ea typeface="微软雅黑" panose="020B0503020204020204" pitchFamily="34" charset="-122"/>
              </a:endParaRPr>
            </a:p>
          </p:txBody>
        </p:sp>
        <p:sp>
          <p:nvSpPr>
            <p:cNvPr id="42" name="文本框 41"/>
            <p:cNvSpPr txBox="1"/>
            <p:nvPr/>
          </p:nvSpPr>
          <p:spPr>
            <a:xfrm>
              <a:off x="9358" y="6297"/>
              <a:ext cx="1438" cy="711"/>
            </a:xfrm>
            <a:prstGeom prst="rect">
              <a:avLst/>
            </a:prstGeom>
          </p:spPr>
          <p:txBody>
            <a:bodyPr wrap="square">
              <a:spAutoFit/>
            </a:bodyPr>
            <a:lstStyle/>
            <a:p>
              <a:pPr marL="0" indent="0" algn="ctr" defTabSz="266700">
                <a:spcBef>
                  <a:spcPct val="0"/>
                </a:spcBef>
                <a:spcAft>
                  <a:spcPct val="0"/>
                </a:spcAft>
              </a:pPr>
              <a:r>
                <a:rPr lang="zh-CN" altLang="en-US" sz="600">
                  <a:latin typeface="微软雅黑" panose="020B0503020204020204" pitchFamily="34" charset="-122"/>
                  <a:ea typeface="微软雅黑" panose="020B0503020204020204" pitchFamily="34" charset="-122"/>
                </a:rPr>
                <a:t>现场交付材料</a:t>
              </a:r>
              <a:endParaRPr lang="zh-CN" altLang="en-US" sz="600">
                <a:latin typeface="微软雅黑" panose="020B0503020204020204" pitchFamily="34" charset="-122"/>
                <a:ea typeface="微软雅黑" panose="020B0503020204020204" pitchFamily="34" charset="-122"/>
              </a:endParaRPr>
            </a:p>
          </p:txBody>
        </p:sp>
        <p:sp>
          <p:nvSpPr>
            <p:cNvPr id="44" name="文本框 43"/>
            <p:cNvSpPr txBox="1"/>
            <p:nvPr/>
          </p:nvSpPr>
          <p:spPr>
            <a:xfrm>
              <a:off x="9327" y="7685"/>
              <a:ext cx="1295" cy="473"/>
            </a:xfrm>
            <a:prstGeom prst="rect">
              <a:avLst/>
            </a:prstGeom>
          </p:spPr>
          <p:txBody>
            <a:bodyPr wrap="square">
              <a:spAutoFit/>
            </a:bodyPr>
            <a:lstStyle/>
            <a:p>
              <a:pPr marL="0" indent="0" algn="ctr" defTabSz="266700">
                <a:spcBef>
                  <a:spcPct val="0"/>
                </a:spcBef>
                <a:spcAft>
                  <a:spcPct val="0"/>
                </a:spcAft>
              </a:pPr>
              <a:r>
                <a:rPr lang="zh-CN" altLang="en-US" sz="600">
                  <a:latin typeface="微软雅黑" panose="020B0503020204020204" pitchFamily="34" charset="-122"/>
                  <a:ea typeface="微软雅黑" panose="020B0503020204020204" pitchFamily="34" charset="-122"/>
                </a:rPr>
                <a:t>验收报告</a:t>
              </a:r>
              <a:endParaRPr lang="zh-CN" altLang="en-US" sz="600">
                <a:latin typeface="微软雅黑" panose="020B0503020204020204" pitchFamily="34" charset="-122"/>
                <a:ea typeface="微软雅黑" panose="020B0503020204020204" pitchFamily="34" charset="-122"/>
              </a:endParaRPr>
            </a:p>
          </p:txBody>
        </p:sp>
        <p:sp>
          <p:nvSpPr>
            <p:cNvPr id="45" name="文本框 44"/>
            <p:cNvSpPr txBox="1"/>
            <p:nvPr/>
          </p:nvSpPr>
          <p:spPr>
            <a:xfrm>
              <a:off x="7045" y="7696"/>
              <a:ext cx="2001" cy="473"/>
            </a:xfrm>
            <a:prstGeom prst="rect">
              <a:avLst/>
            </a:prstGeom>
          </p:spPr>
          <p:txBody>
            <a:bodyPr wrap="square">
              <a:spAutoFit/>
            </a:bodyPr>
            <a:lstStyle/>
            <a:p>
              <a:pPr marL="0" indent="0" algn="ctr" defTabSz="266700">
                <a:spcBef>
                  <a:spcPct val="0"/>
                </a:spcBef>
                <a:spcAft>
                  <a:spcPct val="0"/>
                </a:spcAft>
              </a:pPr>
              <a:r>
                <a:rPr lang="zh-CN" altLang="en-US" sz="600">
                  <a:latin typeface="微软雅黑" panose="020B0503020204020204" pitchFamily="34" charset="-122"/>
                  <a:ea typeface="微软雅黑" panose="020B0503020204020204" pitchFamily="34" charset="-122"/>
                </a:rPr>
                <a:t>交付物发货记录</a:t>
              </a:r>
              <a:endParaRPr lang="zh-CN" altLang="en-US" sz="600">
                <a:latin typeface="微软雅黑" panose="020B0503020204020204" pitchFamily="34" charset="-122"/>
                <a:ea typeface="微软雅黑" panose="020B0503020204020204" pitchFamily="34" charset="-122"/>
              </a:endParaRPr>
            </a:p>
          </p:txBody>
        </p:sp>
        <p:pic>
          <p:nvPicPr>
            <p:cNvPr id="49" name="图片 48" descr="商机沟通确认书"/>
            <p:cNvPicPr>
              <a:picLocks noChangeAspect="1"/>
            </p:cNvPicPr>
            <p:nvPr/>
          </p:nvPicPr>
          <p:blipFill>
            <a:blip r:embed="rId11"/>
            <a:stretch>
              <a:fillRect/>
            </a:stretch>
          </p:blipFill>
          <p:spPr>
            <a:xfrm>
              <a:off x="7468" y="5661"/>
              <a:ext cx="1194" cy="657"/>
            </a:xfrm>
            <a:prstGeom prst="rect">
              <a:avLst/>
            </a:prstGeom>
            <a:effectLst>
              <a:outerShdw blurRad="50800" dist="38100" dir="2700000" algn="tl" rotWithShape="0">
                <a:prstClr val="black">
                  <a:alpha val="40000"/>
                </a:prstClr>
              </a:outerShdw>
            </a:effectLst>
          </p:spPr>
        </p:pic>
        <p:pic>
          <p:nvPicPr>
            <p:cNvPr id="50" name="图片 49" descr="现场服务照片"/>
            <p:cNvPicPr>
              <a:picLocks noChangeAspect="1"/>
            </p:cNvPicPr>
            <p:nvPr/>
          </p:nvPicPr>
          <p:blipFill>
            <a:blip r:embed="rId12"/>
            <a:stretch>
              <a:fillRect/>
            </a:stretch>
          </p:blipFill>
          <p:spPr>
            <a:xfrm>
              <a:off x="9322" y="5674"/>
              <a:ext cx="1303" cy="656"/>
            </a:xfrm>
            <a:prstGeom prst="rect">
              <a:avLst/>
            </a:prstGeom>
            <a:effectLst>
              <a:outerShdw blurRad="50800" dist="38100" dir="2700000" algn="tl" rotWithShape="0">
                <a:prstClr val="black">
                  <a:alpha val="40000"/>
                </a:prstClr>
              </a:outerShdw>
            </a:effectLst>
          </p:spPr>
        </p:pic>
        <p:pic>
          <p:nvPicPr>
            <p:cNvPr id="51" name="图片 50" descr="快递单"/>
            <p:cNvPicPr>
              <a:picLocks noChangeAspect="1"/>
            </p:cNvPicPr>
            <p:nvPr/>
          </p:nvPicPr>
          <p:blipFill>
            <a:blip r:embed="rId13"/>
            <a:stretch>
              <a:fillRect/>
            </a:stretch>
          </p:blipFill>
          <p:spPr>
            <a:xfrm>
              <a:off x="7506" y="6990"/>
              <a:ext cx="1157" cy="642"/>
            </a:xfrm>
            <a:prstGeom prst="rect">
              <a:avLst/>
            </a:prstGeom>
            <a:effectLst>
              <a:outerShdw blurRad="50800" dist="38100" dir="2700000" algn="tl" rotWithShape="0">
                <a:prstClr val="black">
                  <a:alpha val="40000"/>
                </a:prstClr>
              </a:outerShdw>
            </a:effectLst>
          </p:spPr>
        </p:pic>
        <p:pic>
          <p:nvPicPr>
            <p:cNvPr id="52" name="图片 51" descr="验收报告"/>
            <p:cNvPicPr>
              <a:picLocks noChangeAspect="1"/>
            </p:cNvPicPr>
            <p:nvPr/>
          </p:nvPicPr>
          <p:blipFill>
            <a:blip r:embed="rId14"/>
            <a:stretch>
              <a:fillRect/>
            </a:stretch>
          </p:blipFill>
          <p:spPr>
            <a:xfrm>
              <a:off x="9322" y="6983"/>
              <a:ext cx="1304" cy="626"/>
            </a:xfrm>
            <a:prstGeom prst="rect">
              <a:avLst/>
            </a:prstGeom>
            <a:effectLst>
              <a:outerShdw blurRad="50800" dist="38100" dir="2700000" algn="tl" rotWithShape="0">
                <a:prstClr val="black">
                  <a:alpha val="40000"/>
                </a:prstClr>
              </a:outerShdw>
            </a:effectLst>
          </p:spPr>
        </p:pic>
      </p:grpSp>
      <p:pic>
        <p:nvPicPr>
          <p:cNvPr id="8" name="图片 7"/>
          <p:cNvPicPr>
            <a:picLocks noChangeAspect="1"/>
          </p:cNvPicPr>
          <p:nvPr/>
        </p:nvPicPr>
        <p:blipFill>
          <a:blip r:embed="rId15"/>
          <a:stretch>
            <a:fillRect/>
          </a:stretch>
        </p:blipFill>
        <p:spPr>
          <a:xfrm>
            <a:off x="416560" y="1957705"/>
            <a:ext cx="1362710" cy="1108710"/>
          </a:xfrm>
          <a:prstGeom prst="rect">
            <a:avLst/>
          </a:prstGeom>
          <a:effectLst>
            <a:outerShdw blurRad="50800" dist="38100" dir="2700000" algn="tl" rotWithShape="0">
              <a:prstClr val="black">
                <a:alpha val="40000"/>
              </a:prstClr>
            </a:outerShdw>
          </a:effectLst>
        </p:spPr>
      </p:pic>
      <p:sp>
        <p:nvSpPr>
          <p:cNvPr id="10" name="文本框 9"/>
          <p:cNvSpPr txBox="1"/>
          <p:nvPr>
            <p:custDataLst>
              <p:tags r:id="rId16"/>
            </p:custDataLst>
          </p:nvPr>
        </p:nvSpPr>
        <p:spPr>
          <a:xfrm>
            <a:off x="1871980" y="1963420"/>
            <a:ext cx="2617470" cy="1082040"/>
          </a:xfrm>
          <a:prstGeom prst="rect">
            <a:avLst/>
          </a:prstGeom>
          <a:noFill/>
        </p:spPr>
        <p:txBody>
          <a:bodyPr wrap="square">
            <a:noAutofit/>
          </a:bodyPr>
          <a:lstStyle/>
          <a:p>
            <a:pPr marL="177800" indent="-177800" algn="just" fontAlgn="auto">
              <a:lnSpc>
                <a:spcPct val="120000"/>
              </a:lnSpc>
              <a:buClrTx/>
              <a:buSzTx/>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举措</a:t>
            </a:r>
            <a:endParaRPr lang="zh-CN" altLang="en-US" sz="900" b="1" dirty="0">
              <a:latin typeface="微软雅黑" panose="020B0503020204020204" pitchFamily="34" charset="-122"/>
              <a:ea typeface="微软雅黑" panose="020B0503020204020204" pitchFamily="34" charset="-122"/>
              <a:sym typeface="+mn-ea"/>
            </a:endParaRPr>
          </a:p>
          <a:p>
            <a:pPr indent="0" algn="just" fontAlgn="auto">
              <a:lnSpc>
                <a:spcPct val="120000"/>
              </a:lnSpc>
              <a:buClrTx/>
              <a:buSzTx/>
              <a:buFont typeface="Arial" panose="020B0604020202020204" pitchFamily="34" charset="0"/>
              <a:buNone/>
            </a:pPr>
            <a:r>
              <a:rPr lang="en-US" altLang="zh-CN" sz="900" dirty="0">
                <a:solidFill>
                  <a:schemeClr val="tx1"/>
                </a:solidFill>
                <a:latin typeface="微软雅黑" panose="020B0503020204020204" pitchFamily="34" charset="-122"/>
                <a:ea typeface="微软雅黑" panose="020B0503020204020204" pitchFamily="34" charset="-122"/>
                <a:sym typeface="+mn-ea"/>
              </a:rPr>
              <a:t>     1</a:t>
            </a:r>
            <a:r>
              <a:rPr lang="zh-CN" altLang="en-US" sz="900" dirty="0">
                <a:solidFill>
                  <a:schemeClr val="tx1"/>
                </a:solidFill>
                <a:latin typeface="微软雅黑" panose="020B0503020204020204" pitchFamily="34" charset="-122"/>
                <a:ea typeface="微软雅黑" panose="020B0503020204020204" pitchFamily="34" charset="-122"/>
                <a:sym typeface="+mn-ea"/>
              </a:rPr>
              <a:t>、针对商客场景产品，中移建设运营服务支撑费</a:t>
            </a:r>
            <a:r>
              <a:rPr lang="en-US" altLang="zh-CN" sz="900" dirty="0">
                <a:solidFill>
                  <a:schemeClr val="tx1"/>
                </a:solidFill>
                <a:latin typeface="微软雅黑" panose="020B0503020204020204" pitchFamily="34" charset="-122"/>
                <a:ea typeface="微软雅黑" panose="020B0503020204020204" pitchFamily="34" charset="-122"/>
                <a:sym typeface="+mn-ea"/>
              </a:rPr>
              <a:t>+H2S</a:t>
            </a:r>
            <a:r>
              <a:rPr lang="zh-CN" altLang="en-US" sz="900" dirty="0">
                <a:solidFill>
                  <a:schemeClr val="tx1"/>
                </a:solidFill>
                <a:latin typeface="微软雅黑" panose="020B0503020204020204" pitchFamily="34" charset="-122"/>
                <a:ea typeface="微软雅黑" panose="020B0503020204020204" pitchFamily="34" charset="-122"/>
                <a:sym typeface="+mn-ea"/>
              </a:rPr>
              <a:t>费用由之前</a:t>
            </a:r>
            <a:r>
              <a:rPr lang="en-US" altLang="zh-CN" sz="900" dirty="0">
                <a:solidFill>
                  <a:schemeClr val="tx1"/>
                </a:solidFill>
                <a:latin typeface="微软雅黑" panose="020B0503020204020204" pitchFamily="34" charset="-122"/>
                <a:ea typeface="微软雅黑" panose="020B0503020204020204" pitchFamily="34" charset="-122"/>
                <a:sym typeface="+mn-ea"/>
              </a:rPr>
              <a:t>9%</a:t>
            </a:r>
            <a:r>
              <a:rPr lang="zh-CN" altLang="en-US" sz="900" dirty="0">
                <a:solidFill>
                  <a:srgbClr val="FF0000"/>
                </a:solidFill>
                <a:latin typeface="微软雅黑" panose="020B0503020204020204" pitchFamily="34" charset="-122"/>
                <a:ea typeface="微软雅黑" panose="020B0503020204020204" pitchFamily="34" charset="-122"/>
                <a:sym typeface="+mn-ea"/>
              </a:rPr>
              <a:t>降至</a:t>
            </a:r>
            <a:r>
              <a:rPr lang="en-US" altLang="zh-CN" sz="900" dirty="0">
                <a:solidFill>
                  <a:srgbClr val="FF0000"/>
                </a:solidFill>
                <a:latin typeface="微软雅黑" panose="020B0503020204020204" pitchFamily="34" charset="-122"/>
                <a:ea typeface="微软雅黑" panose="020B0503020204020204" pitchFamily="34" charset="-122"/>
                <a:sym typeface="+mn-ea"/>
              </a:rPr>
              <a:t>5%</a:t>
            </a:r>
            <a:r>
              <a:rPr lang="zh-CN" altLang="en-US" sz="900" dirty="0">
                <a:solidFill>
                  <a:schemeClr val="tx1"/>
                </a:solidFill>
                <a:latin typeface="微软雅黑" panose="020B0503020204020204" pitchFamily="34" charset="-122"/>
                <a:ea typeface="微软雅黑" panose="020B0503020204020204" pitchFamily="34" charset="-122"/>
                <a:sym typeface="+mn-ea"/>
              </a:rPr>
              <a:t>。</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20000"/>
              </a:lnSpc>
              <a:buClrTx/>
              <a:buSzTx/>
              <a:buFont typeface="Arial" panose="020B0604020202020204" pitchFamily="34" charset="0"/>
              <a:buNone/>
            </a:pPr>
            <a:r>
              <a:rPr lang="en-US" altLang="zh-CN" sz="900" dirty="0">
                <a:solidFill>
                  <a:schemeClr val="tx1"/>
                </a:solidFill>
                <a:latin typeface="微软雅黑" panose="020B0503020204020204" pitchFamily="34" charset="-122"/>
                <a:ea typeface="微软雅黑" panose="020B0503020204020204" pitchFamily="34" charset="-122"/>
                <a:sym typeface="+mn-ea"/>
              </a:rPr>
              <a:t>     2</a:t>
            </a:r>
            <a:r>
              <a:rPr lang="zh-CN" altLang="en-US" sz="900" dirty="0">
                <a:solidFill>
                  <a:schemeClr val="tx1"/>
                </a:solidFill>
                <a:latin typeface="微软雅黑" panose="020B0503020204020204" pitchFamily="34" charset="-122"/>
                <a:ea typeface="微软雅黑" panose="020B0503020204020204" pitchFamily="34" charset="-122"/>
                <a:sym typeface="+mn-ea"/>
              </a:rPr>
              <a:t>、</a:t>
            </a:r>
            <a:r>
              <a:rPr lang="en-US" altLang="zh-CN" sz="900" dirty="0">
                <a:solidFill>
                  <a:schemeClr val="tx1"/>
                </a:solidFill>
                <a:latin typeface="微软雅黑" panose="020B0503020204020204" pitchFamily="34" charset="-122"/>
                <a:ea typeface="微软雅黑" panose="020B0503020204020204" pitchFamily="34" charset="-122"/>
                <a:sym typeface="+mn-ea"/>
              </a:rPr>
              <a:t>2026</a:t>
            </a:r>
            <a:r>
              <a:rPr lang="zh-CN" altLang="en-US" sz="900" dirty="0">
                <a:solidFill>
                  <a:schemeClr val="tx1"/>
                </a:solidFill>
                <a:latin typeface="微软雅黑" panose="020B0503020204020204" pitchFamily="34" charset="-122"/>
                <a:ea typeface="微软雅黑" panose="020B0503020204020204" pitchFamily="34" charset="-122"/>
                <a:sym typeface="+mn-ea"/>
              </a:rPr>
              <a:t>年</a:t>
            </a:r>
            <a:r>
              <a:rPr lang="en-US" altLang="zh-CN" sz="900" dirty="0">
                <a:solidFill>
                  <a:schemeClr val="tx1"/>
                </a:solidFill>
                <a:latin typeface="微软雅黑" panose="020B0503020204020204" pitchFamily="34" charset="-122"/>
                <a:ea typeface="微软雅黑" panose="020B0503020204020204" pitchFamily="34" charset="-122"/>
                <a:sym typeface="+mn-ea"/>
              </a:rPr>
              <a:t>-2027</a:t>
            </a:r>
            <a:r>
              <a:rPr lang="zh-CN" altLang="en-US" sz="900" dirty="0">
                <a:solidFill>
                  <a:schemeClr val="tx1"/>
                </a:solidFill>
                <a:latin typeface="微软雅黑" panose="020B0503020204020204" pitchFamily="34" charset="-122"/>
                <a:ea typeface="微软雅黑" panose="020B0503020204020204" pitchFamily="34" charset="-122"/>
                <a:sym typeface="+mn-ea"/>
              </a:rPr>
              <a:t>年应用计收产品框架采购合同，预计采取</a:t>
            </a:r>
            <a:r>
              <a:rPr lang="zh-CN" altLang="en-US" sz="900" dirty="0">
                <a:solidFill>
                  <a:srgbClr val="FF0000"/>
                </a:solidFill>
                <a:latin typeface="微软雅黑" panose="020B0503020204020204" pitchFamily="34" charset="-122"/>
                <a:ea typeface="微软雅黑" panose="020B0503020204020204" pitchFamily="34" charset="-122"/>
                <a:sym typeface="+mn-ea"/>
              </a:rPr>
              <a:t>公开招投标方式</a:t>
            </a:r>
            <a:r>
              <a:rPr lang="zh-CN" altLang="en-US" sz="900" dirty="0">
                <a:solidFill>
                  <a:schemeClr val="tx1"/>
                </a:solidFill>
                <a:latin typeface="微软雅黑" panose="020B0503020204020204" pitchFamily="34" charset="-122"/>
                <a:ea typeface="微软雅黑" panose="020B0503020204020204" pitchFamily="34" charset="-122"/>
                <a:sym typeface="+mn-ea"/>
              </a:rPr>
              <a:t>，持续降低业务过程损耗</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7"/>
          <a:stretch>
            <a:fillRect/>
          </a:stretch>
        </p:blipFill>
        <p:spPr>
          <a:xfrm>
            <a:off x="4841875" y="3623945"/>
            <a:ext cx="2192655" cy="1040130"/>
          </a:xfrm>
          <a:prstGeom prst="rect">
            <a:avLst/>
          </a:prstGeom>
          <a:effectLst>
            <a:outerShdw blurRad="50800" dist="38100" dir="2700000" algn="tl" rotWithShape="0">
              <a:prstClr val="black">
                <a:alpha val="40000"/>
              </a:prstClr>
            </a:outerShdw>
          </a:effectLst>
        </p:spPr>
      </p:pic>
      <p:sp>
        <p:nvSpPr>
          <p:cNvPr id="12" name="文本框 11"/>
          <p:cNvSpPr txBox="1"/>
          <p:nvPr>
            <p:custDataLst>
              <p:tags r:id="rId18"/>
            </p:custDataLst>
          </p:nvPr>
        </p:nvSpPr>
        <p:spPr>
          <a:xfrm>
            <a:off x="7023100" y="3632200"/>
            <a:ext cx="1910715" cy="1082040"/>
          </a:xfrm>
          <a:prstGeom prst="rect">
            <a:avLst/>
          </a:prstGeom>
          <a:noFill/>
        </p:spPr>
        <p:txBody>
          <a:bodyPr wrap="square">
            <a:noAutofit/>
          </a:bodyPr>
          <a:lstStyle/>
          <a:p>
            <a:pPr marL="177800" indent="-177800" algn="just" fontAlgn="auto">
              <a:lnSpc>
                <a:spcPct val="120000"/>
              </a:lnSpc>
              <a:buClrTx/>
              <a:buSzTx/>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sym typeface="+mn-ea"/>
              </a:rPr>
              <a:t>举措：</a:t>
            </a:r>
            <a:r>
              <a:rPr lang="zh-CN" altLang="en-US" sz="900" dirty="0">
                <a:solidFill>
                  <a:schemeClr val="tx1"/>
                </a:solidFill>
                <a:latin typeface="微软雅黑" panose="020B0503020204020204" pitchFamily="34" charset="-122"/>
                <a:ea typeface="微软雅黑" panose="020B0503020204020204" pitchFamily="34" charset="-122"/>
                <a:sym typeface="+mn-ea"/>
              </a:rPr>
              <a:t>为做好业务支撑服务，协调商客、客响、中移建设启动</a:t>
            </a:r>
            <a:r>
              <a:rPr lang="zh-CN" altLang="en-US" sz="900" dirty="0">
                <a:solidFill>
                  <a:srgbClr val="FF0000"/>
                </a:solidFill>
                <a:latin typeface="微软雅黑" panose="020B0503020204020204" pitchFamily="34" charset="-122"/>
                <a:ea typeface="微软雅黑" panose="020B0503020204020204" pitchFamily="34" charset="-122"/>
                <a:sym typeface="+mn-ea"/>
              </a:rPr>
              <a:t>烟感、投影仪业务统一交付试点</a:t>
            </a:r>
            <a:r>
              <a:rPr lang="zh-CN" altLang="en-US" sz="900" dirty="0">
                <a:solidFill>
                  <a:schemeClr val="tx1"/>
                </a:solidFill>
                <a:latin typeface="微软雅黑" panose="020B0503020204020204" pitchFamily="34" charset="-122"/>
                <a:ea typeface="微软雅黑" panose="020B0503020204020204" pitchFamily="34" charset="-122"/>
                <a:sym typeface="+mn-ea"/>
              </a:rPr>
              <a:t>工作，预计</a:t>
            </a:r>
            <a:r>
              <a:rPr lang="en-US" altLang="zh-CN" sz="900" dirty="0">
                <a:solidFill>
                  <a:schemeClr val="tx1"/>
                </a:solidFill>
                <a:latin typeface="微软雅黑" panose="020B0503020204020204" pitchFamily="34" charset="-122"/>
                <a:ea typeface="微软雅黑" panose="020B0503020204020204" pitchFamily="34" charset="-122"/>
                <a:sym typeface="+mn-ea"/>
              </a:rPr>
              <a:t>7</a:t>
            </a:r>
            <a:r>
              <a:rPr lang="zh-CN" altLang="en-US" sz="900" dirty="0">
                <a:solidFill>
                  <a:schemeClr val="tx1"/>
                </a:solidFill>
                <a:latin typeface="微软雅黑" panose="020B0503020204020204" pitchFamily="34" charset="-122"/>
                <a:ea typeface="微软雅黑" panose="020B0503020204020204" pitchFamily="34" charset="-122"/>
                <a:sym typeface="+mn-ea"/>
              </a:rPr>
              <a:t>月底完成试点，后续扩大至其余重点应用。</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p:txBody>
      </p:sp>
      <p:sp>
        <p:nvSpPr>
          <p:cNvPr id="123" name="矩形 122"/>
          <p:cNvSpPr/>
          <p:nvPr>
            <p:custDataLst>
              <p:tags r:id="rId19"/>
            </p:custDataLst>
          </p:nvPr>
        </p:nvSpPr>
        <p:spPr>
          <a:xfrm>
            <a:off x="345440" y="3529965"/>
            <a:ext cx="1498600" cy="1177290"/>
          </a:xfrm>
          <a:prstGeom prst="rect">
            <a:avLst/>
          </a:prstGeom>
          <a:noFill/>
          <a:ln w="6350" cap="flat" cmpd="sng" algn="ctr">
            <a:solidFill>
              <a:schemeClr val="accent6">
                <a:lumMod val="40000"/>
                <a:lumOff val="60000"/>
              </a:scheme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marR="0" lvl="0" indent="0" algn="just" defTabSz="914400" rtl="0" eaLnBrk="1" fontAlgn="auto" latinLnBrk="0" hangingPunct="1">
              <a:lnSpc>
                <a:spcPct val="100000"/>
              </a:lnSpc>
              <a:spcBef>
                <a:spcPct val="0"/>
              </a:spcBef>
              <a:spcAft>
                <a:spcPts val="0"/>
              </a:spcAft>
              <a:buClrTx/>
              <a:buSzTx/>
              <a:buFontTx/>
              <a:buNone/>
              <a:defRPr/>
            </a:pPr>
            <a:r>
              <a:rPr lang="zh-CN" altLang="en-US" sz="2000" b="1" spc="-5" dirty="0">
                <a:solidFill>
                  <a:srgbClr val="FFFF00"/>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rPr>
              <a:t>组建行业特战队</a:t>
            </a:r>
            <a:endParaRPr lang="zh-CN" altLang="en-US" sz="2000" b="1" spc="-5" dirty="0">
              <a:solidFill>
                <a:srgbClr val="FFFF00"/>
              </a:solidFill>
              <a:highlight>
                <a:srgbClr val="000000">
                  <a:alpha val="0"/>
                </a:srgbClr>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标题 1"/>
          <p:cNvSpPr txBox="1"/>
          <p:nvPr/>
        </p:nvSpPr>
        <p:spPr bwMode="auto">
          <a:xfrm>
            <a:off x="305048" y="621957"/>
            <a:ext cx="8604721" cy="461319"/>
          </a:xfrm>
          <a:prstGeom prst="rect">
            <a:avLst/>
          </a:prstGeom>
          <a:noFill/>
          <a:ln w="19050">
            <a:noFill/>
          </a:ln>
        </p:spPr>
        <p:txBody>
          <a:bodyPr anchor="ctr"/>
          <a:lstStyle>
            <a:lvl1pPr marL="177800" indent="-177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defRPr/>
            </a:pPr>
            <a:r>
              <a:rPr lang="zh-CN" altLang="en-US" sz="1100" dirty="0">
                <a:latin typeface="微软雅黑" panose="020B0503020204020204" pitchFamily="34" charset="-122"/>
                <a:ea typeface="微软雅黑" panose="020B0503020204020204" pitchFamily="34" charset="-122"/>
                <a:sym typeface="+mn-ea"/>
              </a:rPr>
              <a:t>针对</a:t>
            </a:r>
            <a:r>
              <a:rPr lang="en-US" altLang="zh-CN" sz="1100" dirty="0">
                <a:latin typeface="微软雅黑" panose="020B0503020204020204" pitchFamily="34" charset="-122"/>
                <a:ea typeface="微软雅黑" panose="020B0503020204020204" pitchFamily="34" charset="-122"/>
                <a:sym typeface="+mn-ea"/>
              </a:rPr>
              <a:t>5G</a:t>
            </a:r>
            <a:r>
              <a:rPr lang="zh-CN" altLang="en-US" sz="1100" dirty="0">
                <a:latin typeface="微软雅黑" panose="020B0503020204020204" pitchFamily="34" charset="-122"/>
                <a:ea typeface="微软雅黑" panose="020B0503020204020204" pitchFamily="34" charset="-122"/>
                <a:sym typeface="+mn-ea"/>
              </a:rPr>
              <a:t>物联网视联网重点领域和方向，省公司</a:t>
            </a:r>
            <a:r>
              <a:rPr lang="en-US" altLang="zh-CN" sz="1100" dirty="0">
                <a:latin typeface="微软雅黑" panose="020B0503020204020204" pitchFamily="34" charset="-122"/>
                <a:ea typeface="微软雅黑" panose="020B0503020204020204" pitchFamily="34" charset="-122"/>
                <a:sym typeface="+mn-ea"/>
              </a:rPr>
              <a:t>5G</a:t>
            </a:r>
            <a:r>
              <a:rPr lang="zh-CN" altLang="en-US" sz="1100" dirty="0">
                <a:latin typeface="微软雅黑" panose="020B0503020204020204" pitchFamily="34" charset="-122"/>
                <a:ea typeface="微软雅黑" panose="020B0503020204020204" pitchFamily="34" charset="-122"/>
                <a:sym typeface="+mn-ea"/>
              </a:rPr>
              <a:t>物联网视联网产品经理牵头联合地市、区县组建攻坚团队，通过“走出去、引进来”等方式深入垂直行业领域拓展增量业务，打造差异化的竞争优势，相关成效作为年底奖项的加分项，评选</a:t>
            </a:r>
            <a:r>
              <a:rPr lang="en-US" altLang="zh-CN" sz="1100" dirty="0">
                <a:latin typeface="微软雅黑" panose="020B0503020204020204" pitchFamily="34" charset="-122"/>
                <a:ea typeface="微软雅黑" panose="020B0503020204020204" pitchFamily="34" charset="-122"/>
                <a:sym typeface="+mn-ea"/>
              </a:rPr>
              <a:t>3</a:t>
            </a:r>
            <a:r>
              <a:rPr lang="zh-CN" altLang="en-US" sz="1100" dirty="0">
                <a:latin typeface="微软雅黑" panose="020B0503020204020204" pitchFamily="34" charset="-122"/>
                <a:ea typeface="微软雅黑" panose="020B0503020204020204" pitchFamily="34" charset="-122"/>
                <a:sym typeface="+mn-ea"/>
              </a:rPr>
              <a:t>个优秀团队及</a:t>
            </a:r>
            <a:r>
              <a:rPr lang="en-US" altLang="zh-CN" sz="1100" dirty="0">
                <a:latin typeface="微软雅黑" panose="020B0503020204020204" pitchFamily="34" charset="-122"/>
                <a:ea typeface="微软雅黑" panose="020B0503020204020204" pitchFamily="34" charset="-122"/>
                <a:sym typeface="+mn-ea"/>
              </a:rPr>
              <a:t>30</a:t>
            </a:r>
            <a:r>
              <a:rPr lang="zh-CN" altLang="en-US" sz="1100" dirty="0">
                <a:latin typeface="微软雅黑" panose="020B0503020204020204" pitchFamily="34" charset="-122"/>
                <a:ea typeface="微软雅黑" panose="020B0503020204020204" pitchFamily="34" charset="-122"/>
                <a:sym typeface="+mn-ea"/>
              </a:rPr>
              <a:t>个优秀个人</a:t>
            </a:r>
            <a:endParaRPr lang="zh-CN" altLang="en-US" sz="1100" dirty="0">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nvGraphicFramePr>
        <p:xfrm>
          <a:off x="432000" y="1176750"/>
          <a:ext cx="8131756" cy="3665038"/>
        </p:xfrm>
        <a:graphic>
          <a:graphicData uri="http://schemas.openxmlformats.org/drawingml/2006/table">
            <a:tbl>
              <a:tblPr/>
              <a:tblGrid>
                <a:gridCol w="823595"/>
                <a:gridCol w="1199015"/>
                <a:gridCol w="1435184"/>
                <a:gridCol w="1217181"/>
                <a:gridCol w="1986173"/>
                <a:gridCol w="1470608"/>
              </a:tblGrid>
              <a:tr h="308686">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rPr>
                        <a:t>领域</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产品</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攻坚方向</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rPr>
                        <a:t>省公司牵头人</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rPr>
                        <a:t>目标拓展</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rPr>
                        <a:t>参与地市</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9D9D9"/>
                    </a:solidFill>
                  </a:tcPr>
                </a:tc>
              </a:tr>
              <a:tr h="232015">
                <a:tc rowSpan="3">
                  <a:txBody>
                    <a:bodyPr/>
                    <a:lstStyle/>
                    <a:p>
                      <a:pPr algn="ctr" fontAlgn="ctr"/>
                      <a:r>
                        <a:rPr lang="en-US" altLang="zh-CN" sz="900" b="1"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5G</a:t>
                      </a:r>
                      <a:endParaRPr lang="en-US" altLang="zh-CN" sz="900" b="1"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p>
                      <a:pPr algn="ctr" fontAlgn="ctr"/>
                      <a:r>
                        <a:rPr lang="en-US" altLang="zh-CN" sz="900" b="0" i="0" dirty="0">
                          <a:solidFill>
                            <a:srgbClr val="000000"/>
                          </a:solidFill>
                          <a:latin typeface="微软雅黑" panose="020B0503020204020204" pitchFamily="34" charset="-122"/>
                          <a:ea typeface="微软雅黑" panose="020B0503020204020204" pitchFamily="34" charset="-122"/>
                        </a:rPr>
                        <a:t>5G</a:t>
                      </a:r>
                      <a:r>
                        <a:rPr lang="zh-CN" altLang="en-US" sz="900" b="0" i="0" dirty="0">
                          <a:solidFill>
                            <a:srgbClr val="000000"/>
                          </a:solidFill>
                          <a:latin typeface="微软雅黑" panose="020B0503020204020204" pitchFamily="34" charset="-122"/>
                          <a:ea typeface="微软雅黑" panose="020B0503020204020204" pitchFamily="34" charset="-122"/>
                        </a:rPr>
                        <a:t>标品</a:t>
                      </a:r>
                      <a:endParaRPr lang="en-US" altLang="zh-CN" sz="900" b="0" i="0" dirty="0">
                        <a:solidFill>
                          <a:srgbClr val="000000"/>
                        </a:solidFill>
                        <a:latin typeface="微软雅黑" panose="020B0503020204020204" pitchFamily="34" charset="-122"/>
                        <a:ea typeface="微软雅黑" panose="020B0503020204020204" pitchFamily="34" charset="-122"/>
                      </a:endParaRPr>
                    </a:p>
                  </a:txBody>
                  <a:tcPr marL="9842" marR="9842" marT="98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覆盖专网</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李训文</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杭州、温州、衢州</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2015">
                <a:tc vMerge="1">
                  <a:tcPr/>
                </a:tc>
                <a:tc vMerge="1">
                  <a:tcPr marL="9842" marR="9842" marT="98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en-US" sz="900" b="0" i="0" kern="1200" dirty="0" err="1">
                          <a:solidFill>
                            <a:srgbClr val="000000"/>
                          </a:solidFill>
                          <a:latin typeface="微软雅黑" panose="020B0503020204020204" pitchFamily="34" charset="-122"/>
                          <a:ea typeface="微软雅黑" panose="020B0503020204020204" pitchFamily="34" charset="-122"/>
                          <a:cs typeface="+mn-cs"/>
                        </a:rPr>
                        <a:t>RedCap</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模组</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于正操</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杭州、宁波、温州、台州、嘉兴、绍兴、湖州、衢州</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2015">
                <a:tc vMerge="1">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cPr marL="9842" marR="9842" marT="98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高精度定位</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余韵滢</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杭州、宁波、绍兴</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rowSpan="4">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rPr>
                        <a:t>物联网</a:t>
                      </a:r>
                      <a:endParaRPr lang="en-US"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indent="0" algn="ctr" defTabSz="455295" rtl="0" eaLnBrk="1" fontAlgn="ctr" latinLnBrk="0" hangingPunct="1">
                        <a:buNone/>
                      </a:pP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卡</a:t>
                      </a:r>
                      <a:r>
                        <a:rPr lang="en-US" altLang="zh-CN" sz="900" b="0" i="0" kern="1200" dirty="0">
                          <a:solidFill>
                            <a:srgbClr val="000000"/>
                          </a:solidFill>
                          <a:latin typeface="微软雅黑" panose="020B0503020204020204" pitchFamily="34" charset="-122"/>
                          <a:ea typeface="微软雅黑" panose="020B0503020204020204" pitchFamily="34" charset="-122"/>
                          <a:cs typeface="+mn-cs"/>
                        </a:rPr>
                        <a:t>+</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模组</a:t>
                      </a:r>
                      <a:endParaRPr lang="en-US"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车载场景</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王森</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dirty="0">
                          <a:solidFill>
                            <a:srgbClr val="000000"/>
                          </a:solidFill>
                          <a:latin typeface="微软雅黑" panose="020B0503020204020204" pitchFamily="34" charset="-122"/>
                          <a:ea typeface="微软雅黑" panose="020B0503020204020204" pitchFamily="34" charset="-122"/>
                          <a:cs typeface="+mn-cs"/>
                        </a:rPr>
                        <a:t>60</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万户</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杭州、金华、台州</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a:tc>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共享场景</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郭宵铜</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dirty="0">
                          <a:solidFill>
                            <a:srgbClr val="000000"/>
                          </a:solidFill>
                          <a:latin typeface="微软雅黑" panose="020B0503020204020204" pitchFamily="34" charset="-122"/>
                          <a:ea typeface="微软雅黑" panose="020B0503020204020204" pitchFamily="34" charset="-122"/>
                          <a:cs typeface="+mn-cs"/>
                        </a:rPr>
                        <a:t>60</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万户</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杭州、台州、嘉兴</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a:tc>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表计场景</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余剑</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dirty="0">
                          <a:solidFill>
                            <a:srgbClr val="000000"/>
                          </a:solidFill>
                          <a:latin typeface="微软雅黑" panose="020B0503020204020204" pitchFamily="34" charset="-122"/>
                          <a:ea typeface="微软雅黑" panose="020B0503020204020204" pitchFamily="34" charset="-122"/>
                          <a:cs typeface="+mn-cs"/>
                        </a:rPr>
                        <a:t>60</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万户</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温州、宁波、嘉兴</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安消场景</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刘新明</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卡</a:t>
                      </a:r>
                      <a:r>
                        <a:rPr lang="en-US" altLang="zh-CN" sz="900" b="0" i="0" kern="1200">
                          <a:solidFill>
                            <a:srgbClr val="000000"/>
                          </a:solidFill>
                          <a:latin typeface="微软雅黑" panose="020B0503020204020204" pitchFamily="34" charset="-122"/>
                          <a:ea typeface="微软雅黑" panose="020B0503020204020204" pitchFamily="34" charset="-122"/>
                          <a:cs typeface="+mn-cs"/>
                        </a:rPr>
                        <a:t>+</a:t>
                      </a:r>
                      <a:r>
                        <a:rPr lang="zh-CN" altLang="en-US" sz="900" b="0" i="0" kern="1200">
                          <a:solidFill>
                            <a:srgbClr val="000000"/>
                          </a:solidFill>
                          <a:latin typeface="微软雅黑" panose="020B0503020204020204" pitchFamily="34" charset="-122"/>
                          <a:ea typeface="微软雅黑" panose="020B0503020204020204" pitchFamily="34" charset="-122"/>
                          <a:cs typeface="+mn-cs"/>
                        </a:rPr>
                        <a:t>模组</a:t>
                      </a:r>
                      <a:r>
                        <a:rPr lang="en-US" altLang="zh-CN" sz="900" b="0" i="0" kern="1200">
                          <a:solidFill>
                            <a:srgbClr val="000000"/>
                          </a:solidFill>
                          <a:latin typeface="微软雅黑" panose="020B0503020204020204" pitchFamily="34" charset="-122"/>
                          <a:ea typeface="微软雅黑" panose="020B0503020204020204" pitchFamily="34" charset="-122"/>
                          <a:cs typeface="+mn-cs"/>
                        </a:rPr>
                        <a:t>150</a:t>
                      </a:r>
                      <a:r>
                        <a:rPr lang="zh-CN" altLang="en-US" sz="900" b="0" i="0" kern="1200">
                          <a:solidFill>
                            <a:srgbClr val="000000"/>
                          </a:solidFill>
                          <a:latin typeface="微软雅黑" panose="020B0503020204020204" pitchFamily="34" charset="-122"/>
                          <a:ea typeface="微软雅黑" panose="020B0503020204020204" pitchFamily="34" charset="-122"/>
                          <a:cs typeface="+mn-cs"/>
                        </a:rPr>
                        <a:t>万套</a:t>
                      </a:r>
                      <a:br>
                        <a:rPr lang="zh-CN" altLang="en-US" sz="900" b="0" i="0" kern="1200">
                          <a:solidFill>
                            <a:srgbClr val="000000"/>
                          </a:solidFill>
                          <a:latin typeface="微软雅黑" panose="020B0503020204020204" pitchFamily="34" charset="-122"/>
                          <a:ea typeface="微软雅黑" panose="020B0503020204020204" pitchFamily="34" charset="-122"/>
                          <a:cs typeface="+mn-cs"/>
                        </a:rPr>
                      </a:br>
                      <a:r>
                        <a:rPr lang="zh-CN" altLang="en-US" sz="900" b="0" i="0" kern="1200">
                          <a:solidFill>
                            <a:srgbClr val="000000"/>
                          </a:solidFill>
                          <a:latin typeface="微软雅黑" panose="020B0503020204020204" pitchFamily="34" charset="-122"/>
                          <a:ea typeface="微软雅黑" panose="020B0503020204020204" pitchFamily="34" charset="-122"/>
                          <a:cs typeface="+mn-cs"/>
                        </a:rPr>
                        <a:t>应用计收转化</a:t>
                      </a:r>
                      <a:r>
                        <a:rPr lang="en-US" altLang="zh-CN" sz="900" b="0" i="0" kern="1200">
                          <a:solidFill>
                            <a:srgbClr val="000000"/>
                          </a:solidFill>
                          <a:latin typeface="微软雅黑" panose="020B0503020204020204" pitchFamily="34" charset="-122"/>
                          <a:ea typeface="微软雅黑" panose="020B0503020204020204" pitchFamily="34" charset="-122"/>
                          <a:cs typeface="+mn-cs"/>
                        </a:rPr>
                        <a:t>20</a:t>
                      </a:r>
                      <a:r>
                        <a:rPr lang="zh-CN" altLang="en-US" sz="900" b="0" i="0" kern="1200">
                          <a:solidFill>
                            <a:srgbClr val="000000"/>
                          </a:solidFill>
                          <a:latin typeface="微软雅黑" panose="020B0503020204020204" pitchFamily="34" charset="-122"/>
                          <a:ea typeface="微软雅黑" panose="020B0503020204020204" pitchFamily="34" charset="-122"/>
                          <a:cs typeface="+mn-cs"/>
                        </a:rPr>
                        <a:t>万套</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杭州、金华、湖州</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rowSpan="4">
                  <a:txBody>
                    <a:bodyPr/>
                    <a:lstStyle/>
                    <a:p>
                      <a:pPr indent="0" algn="ctr">
                        <a:buNone/>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视联网</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marL="0" indent="0" algn="ctr" defTabSz="455295" rtl="0" eaLnBrk="1" fontAlgn="ctr" latinLnBrk="0" hangingPunct="1">
                        <a:buNone/>
                      </a:pP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千里眼</a:t>
                      </a:r>
                      <a:endParaRPr lang="en-US"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商客场景</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许沄</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小微产品</a:t>
                      </a:r>
                      <a:r>
                        <a:rPr lang="en-US" altLang="zh-CN" sz="900" b="0" i="0" kern="1200">
                          <a:solidFill>
                            <a:srgbClr val="000000"/>
                          </a:solidFill>
                          <a:latin typeface="微软雅黑" panose="020B0503020204020204" pitchFamily="34" charset="-122"/>
                          <a:ea typeface="微软雅黑" panose="020B0503020204020204" pitchFamily="34" charset="-122"/>
                          <a:cs typeface="+mn-cs"/>
                        </a:rPr>
                        <a:t>10000</a:t>
                      </a:r>
                      <a:r>
                        <a:rPr lang="zh-CN" altLang="en-US" sz="900" b="0" i="0" kern="1200">
                          <a:solidFill>
                            <a:srgbClr val="000000"/>
                          </a:solidFill>
                          <a:latin typeface="微软雅黑" panose="020B0503020204020204" pitchFamily="34" charset="-122"/>
                          <a:ea typeface="微软雅黑" panose="020B0503020204020204" pitchFamily="34" charset="-122"/>
                          <a:cs typeface="+mn-cs"/>
                        </a:rPr>
                        <a:t>台</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宁波、金华、衢州</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阳光厨房</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牛坡</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a:solidFill>
                            <a:srgbClr val="000000"/>
                          </a:solidFill>
                          <a:latin typeface="微软雅黑" panose="020B0503020204020204" pitchFamily="34" charset="-122"/>
                          <a:ea typeface="微软雅黑" panose="020B0503020204020204" pitchFamily="34" charset="-122"/>
                          <a:cs typeface="+mn-cs"/>
                        </a:rPr>
                        <a:t>2000</a:t>
                      </a:r>
                      <a:r>
                        <a:rPr lang="zh-CN" altLang="en-US" sz="900" b="0" i="0" kern="1200">
                          <a:solidFill>
                            <a:srgbClr val="000000"/>
                          </a:solidFill>
                          <a:latin typeface="微软雅黑" panose="020B0503020204020204" pitchFamily="34" charset="-122"/>
                          <a:ea typeface="微软雅黑" panose="020B0503020204020204" pitchFamily="34" charset="-122"/>
                          <a:cs typeface="+mn-cs"/>
                        </a:rPr>
                        <a:t>路</a:t>
                      </a:r>
                      <a:r>
                        <a:rPr lang="en-US" altLang="zh-CN" sz="900" b="0" i="0" kern="1200">
                          <a:solidFill>
                            <a:srgbClr val="000000"/>
                          </a:solidFill>
                          <a:latin typeface="微软雅黑" panose="020B0503020204020204" pitchFamily="34" charset="-122"/>
                          <a:ea typeface="微软雅黑" panose="020B0503020204020204" pitchFamily="34" charset="-122"/>
                          <a:cs typeface="+mn-cs"/>
                        </a:rPr>
                        <a:t>/</a:t>
                      </a:r>
                      <a:r>
                        <a:rPr lang="zh-CN" altLang="en-US" sz="900" b="0" i="0" kern="1200">
                          <a:solidFill>
                            <a:srgbClr val="000000"/>
                          </a:solidFill>
                          <a:latin typeface="微软雅黑" panose="020B0503020204020204" pitchFamily="34" charset="-122"/>
                          <a:ea typeface="微软雅黑" panose="020B0503020204020204" pitchFamily="34" charset="-122"/>
                          <a:cs typeface="+mn-cs"/>
                        </a:rPr>
                        <a:t>月</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宁波、舟山</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无线视频</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杜戛健</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dirty="0">
                          <a:solidFill>
                            <a:srgbClr val="000000"/>
                          </a:solidFill>
                          <a:latin typeface="微软雅黑" panose="020B0503020204020204" pitchFamily="34" charset="-122"/>
                          <a:ea typeface="微软雅黑" panose="020B0503020204020204" pitchFamily="34" charset="-122"/>
                          <a:cs typeface="+mn-cs"/>
                        </a:rPr>
                        <a:t>10000</a:t>
                      </a: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台</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宁波、温州、台州</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08686">
                <a:tc vMerge="1">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defTabSz="455295" rtl="0" eaLnBrk="1" fontAlgn="ctr" latinLnBrk="0" hangingPunct="1">
                        <a:buNone/>
                      </a:pPr>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和对讲</a:t>
                      </a:r>
                      <a:endParaRPr lang="en-US"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工作机</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a:solidFill>
                            <a:srgbClr val="000000"/>
                          </a:solidFill>
                          <a:latin typeface="微软雅黑" panose="020B0503020204020204" pitchFamily="34" charset="-122"/>
                          <a:ea typeface="微软雅黑" panose="020B0503020204020204" pitchFamily="34" charset="-122"/>
                          <a:cs typeface="+mn-cs"/>
                        </a:rPr>
                        <a:t>王照旺</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en-US" altLang="zh-CN" sz="900" b="0" i="0" kern="1200">
                          <a:solidFill>
                            <a:srgbClr val="000000"/>
                          </a:solidFill>
                          <a:latin typeface="微软雅黑" panose="020B0503020204020204" pitchFamily="34" charset="-122"/>
                          <a:ea typeface="微软雅黑" panose="020B0503020204020204" pitchFamily="34" charset="-122"/>
                          <a:cs typeface="+mn-cs"/>
                        </a:rPr>
                        <a:t>8000</a:t>
                      </a:r>
                      <a:r>
                        <a:rPr lang="zh-CN" altLang="en-US" sz="900" b="0" i="0" kern="1200">
                          <a:solidFill>
                            <a:srgbClr val="000000"/>
                          </a:solidFill>
                          <a:latin typeface="微软雅黑" panose="020B0503020204020204" pitchFamily="34" charset="-122"/>
                          <a:ea typeface="微软雅黑" panose="020B0503020204020204" pitchFamily="34" charset="-122"/>
                          <a:cs typeface="+mn-cs"/>
                        </a:rPr>
                        <a:t>台</a:t>
                      </a:r>
                      <a:endParaRPr lang="zh-CN" altLang="en-US" sz="900" b="0" i="0" kern="120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455295" rtl="0" eaLnBrk="1" fontAlgn="ctr" latinLnBrk="0" hangingPunct="1"/>
                      <a:r>
                        <a:rPr lang="zh-CN" altLang="en-US" sz="900" b="0" i="0" kern="1200" dirty="0">
                          <a:solidFill>
                            <a:srgbClr val="000000"/>
                          </a:solidFill>
                          <a:latin typeface="微软雅黑" panose="020B0503020204020204" pitchFamily="34" charset="-122"/>
                          <a:ea typeface="微软雅黑" panose="020B0503020204020204" pitchFamily="34" charset="-122"/>
                          <a:cs typeface="+mn-cs"/>
                        </a:rPr>
                        <a:t>宁波、金华、台州</a:t>
                      </a:r>
                      <a:endParaRPr lang="zh-CN" altLang="en-US" sz="900" b="0" i="0" kern="1200" dirty="0">
                        <a:solidFill>
                          <a:srgbClr val="000000"/>
                        </a:solidFill>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发挥想象力，一切为打赢9"/>
          <p:cNvPicPr>
            <a:picLocks noChangeAspect="1"/>
          </p:cNvPicPr>
          <p:nvPr/>
        </p:nvPicPr>
        <p:blipFill>
          <a:blip r:embed="rId1"/>
          <a:stretch>
            <a:fillRect/>
          </a:stretch>
        </p:blipFill>
        <p:spPr>
          <a:xfrm>
            <a:off x="0" y="0"/>
            <a:ext cx="9144000" cy="5143500"/>
          </a:xfrm>
          <a:prstGeom prst="rect">
            <a:avLst/>
          </a:prstGeom>
        </p:spPr>
      </p:pic>
      <p:pic>
        <p:nvPicPr>
          <p:cNvPr id="5" name="图片 4" descr="10"/>
          <p:cNvPicPr>
            <a:picLocks noChangeAspect="1"/>
          </p:cNvPicPr>
          <p:nvPr/>
        </p:nvPicPr>
        <p:blipFill>
          <a:blip r:embed="rId2"/>
          <a:stretch>
            <a:fillRect/>
          </a:stretch>
        </p:blipFill>
        <p:spPr>
          <a:xfrm>
            <a:off x="454819" y="1587818"/>
            <a:ext cx="1010126" cy="949643"/>
          </a:xfrm>
          <a:prstGeom prst="rect">
            <a:avLst/>
          </a:prstGeom>
        </p:spPr>
      </p:pic>
      <p:pic>
        <p:nvPicPr>
          <p:cNvPr id="6" name="图片 5" descr="9"/>
          <p:cNvPicPr>
            <a:picLocks noChangeAspect="1"/>
          </p:cNvPicPr>
          <p:nvPr/>
        </p:nvPicPr>
        <p:blipFill>
          <a:blip r:embed="rId3"/>
          <a:stretch>
            <a:fillRect/>
          </a:stretch>
        </p:blipFill>
        <p:spPr>
          <a:xfrm>
            <a:off x="1287780" y="1587818"/>
            <a:ext cx="893445" cy="938689"/>
          </a:xfrm>
          <a:prstGeom prst="rect">
            <a:avLst/>
          </a:prstGeom>
        </p:spPr>
      </p:pic>
      <p:pic>
        <p:nvPicPr>
          <p:cNvPr id="7" name="图片 6" descr="8"/>
          <p:cNvPicPr>
            <a:picLocks noChangeAspect="1"/>
          </p:cNvPicPr>
          <p:nvPr/>
        </p:nvPicPr>
        <p:blipFill>
          <a:blip r:embed="rId4"/>
          <a:stretch>
            <a:fillRect/>
          </a:stretch>
        </p:blipFill>
        <p:spPr>
          <a:xfrm>
            <a:off x="2166938" y="1429703"/>
            <a:ext cx="1149668" cy="1113949"/>
          </a:xfrm>
          <a:prstGeom prst="rect">
            <a:avLst/>
          </a:prstGeom>
        </p:spPr>
      </p:pic>
      <p:pic>
        <p:nvPicPr>
          <p:cNvPr id="8" name="图片 7" descr="7"/>
          <p:cNvPicPr>
            <a:picLocks noChangeAspect="1"/>
          </p:cNvPicPr>
          <p:nvPr/>
        </p:nvPicPr>
        <p:blipFill>
          <a:blip r:embed="rId5"/>
          <a:stretch>
            <a:fillRect/>
          </a:stretch>
        </p:blipFill>
        <p:spPr>
          <a:xfrm>
            <a:off x="3321844" y="1390174"/>
            <a:ext cx="1113473" cy="1166813"/>
          </a:xfrm>
          <a:prstGeom prst="rect">
            <a:avLst/>
          </a:prstGeom>
        </p:spPr>
      </p:pic>
      <p:pic>
        <p:nvPicPr>
          <p:cNvPr id="9" name="图片 8" descr="6"/>
          <p:cNvPicPr>
            <a:picLocks noChangeAspect="1"/>
          </p:cNvPicPr>
          <p:nvPr/>
        </p:nvPicPr>
        <p:blipFill>
          <a:blip r:embed="rId6"/>
          <a:stretch>
            <a:fillRect/>
          </a:stretch>
        </p:blipFill>
        <p:spPr>
          <a:xfrm>
            <a:off x="4168140" y="1403033"/>
            <a:ext cx="1135380" cy="1168718"/>
          </a:xfrm>
          <a:prstGeom prst="rect">
            <a:avLst/>
          </a:prstGeom>
        </p:spPr>
      </p:pic>
      <p:pic>
        <p:nvPicPr>
          <p:cNvPr id="10" name="图片 9" descr="5"/>
          <p:cNvPicPr>
            <a:picLocks noChangeAspect="1"/>
          </p:cNvPicPr>
          <p:nvPr/>
        </p:nvPicPr>
        <p:blipFill>
          <a:blip r:embed="rId7"/>
          <a:stretch>
            <a:fillRect/>
          </a:stretch>
        </p:blipFill>
        <p:spPr>
          <a:xfrm>
            <a:off x="947738" y="3238976"/>
            <a:ext cx="901541" cy="397193"/>
          </a:xfrm>
          <a:prstGeom prst="rect">
            <a:avLst/>
          </a:prstGeom>
        </p:spPr>
      </p:pic>
      <p:pic>
        <p:nvPicPr>
          <p:cNvPr id="11" name="图片 10" descr="4"/>
          <p:cNvPicPr>
            <a:picLocks noChangeAspect="1"/>
          </p:cNvPicPr>
          <p:nvPr/>
        </p:nvPicPr>
        <p:blipFill>
          <a:blip r:embed="rId8"/>
          <a:stretch>
            <a:fillRect/>
          </a:stretch>
        </p:blipFill>
        <p:spPr>
          <a:xfrm>
            <a:off x="1851660" y="3086100"/>
            <a:ext cx="1129665" cy="855821"/>
          </a:xfrm>
          <a:prstGeom prst="rect">
            <a:avLst/>
          </a:prstGeom>
        </p:spPr>
      </p:pic>
      <p:pic>
        <p:nvPicPr>
          <p:cNvPr id="12" name="图片 11" descr="3"/>
          <p:cNvPicPr>
            <a:picLocks noChangeAspect="1"/>
          </p:cNvPicPr>
          <p:nvPr/>
        </p:nvPicPr>
        <p:blipFill>
          <a:blip r:embed="rId9"/>
          <a:stretch>
            <a:fillRect/>
          </a:stretch>
        </p:blipFill>
        <p:spPr>
          <a:xfrm>
            <a:off x="3055620" y="2943225"/>
            <a:ext cx="856298" cy="952500"/>
          </a:xfrm>
          <a:prstGeom prst="rect">
            <a:avLst/>
          </a:prstGeom>
        </p:spPr>
      </p:pic>
      <p:pic>
        <p:nvPicPr>
          <p:cNvPr id="13" name="图片 12" descr="2"/>
          <p:cNvPicPr>
            <a:picLocks noChangeAspect="1"/>
          </p:cNvPicPr>
          <p:nvPr/>
        </p:nvPicPr>
        <p:blipFill>
          <a:blip r:embed="rId10"/>
          <a:stretch>
            <a:fillRect/>
          </a:stretch>
        </p:blipFill>
        <p:spPr>
          <a:xfrm>
            <a:off x="3814286" y="2919413"/>
            <a:ext cx="1018223" cy="1022509"/>
          </a:xfrm>
          <a:prstGeom prst="rect">
            <a:avLst/>
          </a:prstGeom>
        </p:spPr>
      </p:pic>
      <p:pic>
        <p:nvPicPr>
          <p:cNvPr id="14" name="图片 13" descr="1"/>
          <p:cNvPicPr>
            <a:picLocks noChangeAspect="1"/>
          </p:cNvPicPr>
          <p:nvPr/>
        </p:nvPicPr>
        <p:blipFill>
          <a:blip r:embed="rId11"/>
          <a:stretch>
            <a:fillRect/>
          </a:stretch>
        </p:blipFill>
        <p:spPr>
          <a:xfrm>
            <a:off x="4767263" y="2244090"/>
            <a:ext cx="1441609" cy="16773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内容占位符 2"/>
          <p:cNvSpPr txBox="1"/>
          <p:nvPr/>
        </p:nvSpPr>
        <p:spPr>
          <a:xfrm>
            <a:off x="301625" y="630555"/>
            <a:ext cx="8599170" cy="996315"/>
          </a:xfrm>
          <a:prstGeom prst="rect">
            <a:avLst/>
          </a:prstGeom>
          <a:noFill/>
          <a:ln w="9525">
            <a:noFill/>
          </a:ln>
        </p:spPr>
        <p:txBody>
          <a:bodyPr anchor="t" anchorCtr="0"/>
          <a:lstStyle/>
          <a:p>
            <a:pPr algn="just" defTabSz="386080">
              <a:lnSpc>
                <a:spcPct val="150000"/>
              </a:lnSpc>
              <a:defRPr/>
            </a:pP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pitchFamily="34" charset="0"/>
              </a:rPr>
              <a:t>以行业需求为牵引，发挥物联网广连接、低门槛、强融合的优势，抢抓下半年物联网业务迭代升级窗口期，依托“</a:t>
            </a:r>
            <a:r>
              <a:rPr lang="zh-CN" altLang="en-US"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卡</a:t>
            </a:r>
            <a:r>
              <a:rPr lang="en-US" altLang="zh-CN"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模组</a:t>
            </a:r>
            <a:r>
              <a:rPr lang="en-US" altLang="zh-CN"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终端</a:t>
            </a:r>
            <a:r>
              <a:rPr lang="en-US" altLang="zh-CN"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平台</a:t>
            </a:r>
            <a:r>
              <a:rPr lang="en-US" altLang="zh-CN"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1200" b="1"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应用</a:t>
            </a:r>
            <a:r>
              <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pitchFamily="34" charset="0"/>
              </a:rPr>
              <a:t>”产品体系，深耕属地区块经济和特色产业，省市联动成立行业突击队，力争每个地市打造</a:t>
            </a:r>
            <a:r>
              <a:rPr lang="en-US" altLang="zh-CN" sz="1200" dirty="0">
                <a:solidFill>
                  <a:prstClr val="black"/>
                </a:solidFill>
                <a:latin typeface="微软雅黑" panose="020B0503020204020204" pitchFamily="34" charset="-122"/>
                <a:ea typeface="微软雅黑" panose="020B0503020204020204" pitchFamily="34" charset="-122"/>
              </a:rPr>
              <a:t>1</a:t>
            </a:r>
            <a:r>
              <a:rPr lang="zh-CN" altLang="en-US" sz="1200" dirty="0">
                <a:solidFill>
                  <a:prstClr val="black"/>
                </a:solidFill>
                <a:latin typeface="微软雅黑" panose="020B0503020204020204" pitchFamily="34" charset="-122"/>
                <a:ea typeface="微软雅黑" panose="020B0503020204020204" pitchFamily="34" charset="-122"/>
              </a:rPr>
              <a:t>个以上物联网行业应用示范基地，做真做实做大物联网行业应用收入，全面推进物联网业务提质增效，圆满完成</a:t>
            </a:r>
            <a:r>
              <a:rPr lang="en-US" altLang="zh-CN" sz="1200" dirty="0">
                <a:solidFill>
                  <a:prstClr val="black"/>
                </a:solidFill>
                <a:latin typeface="微软雅黑" panose="020B0503020204020204" pitchFamily="34" charset="-122"/>
                <a:ea typeface="微软雅黑" panose="020B0503020204020204" pitchFamily="34" charset="-122"/>
              </a:rPr>
              <a:t>2025</a:t>
            </a:r>
            <a:r>
              <a:rPr lang="zh-CN" altLang="en-US" sz="1200" dirty="0">
                <a:solidFill>
                  <a:prstClr val="black"/>
                </a:solidFill>
                <a:latin typeface="微软雅黑" panose="020B0503020204020204" pitchFamily="34" charset="-122"/>
                <a:ea typeface="微软雅黑" panose="020B0503020204020204" pitchFamily="34" charset="-122"/>
              </a:rPr>
              <a:t>年工作目标。</a:t>
            </a:r>
            <a:endParaRPr lang="zh-CN" altLang="en-US" sz="1200" dirty="0">
              <a:solidFill>
                <a:prstClr val="black"/>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1" name="标题 2"/>
          <p:cNvSpPr txBox="1"/>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marR="0" lvl="0" indent="0" algn="just"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5" normalizeH="0" baseline="0" noProof="0" dirty="0">
                <a:ln>
                  <a:noFill/>
                </a:ln>
                <a:solidFill>
                  <a:srgbClr val="FFFF00"/>
                </a:solidFill>
                <a:effectLst/>
                <a:highlight>
                  <a:srgbClr val="000000">
                    <a:alpha val="0"/>
                  </a:srgbClr>
                </a:highlight>
                <a:uLnTx/>
                <a:uFillTx/>
                <a:latin typeface="微软雅黑" panose="020B0503020204020204" pitchFamily="34" charset="-122"/>
                <a:ea typeface="微软雅黑" panose="020B0503020204020204" pitchFamily="34" charset="-122"/>
                <a:cs typeface="+mj-cs"/>
                <a:sym typeface="+mn-ea"/>
              </a:rPr>
              <a:t>物联网行业拓展工作思路</a:t>
            </a:r>
            <a:endParaRPr kumimoji="0" lang="zh-CN" altLang="en-US" sz="2000" b="1" i="0" u="none" strike="noStrike" kern="1200" cap="none" spc="-5" normalizeH="0" baseline="0" noProof="0" dirty="0">
              <a:ln>
                <a:noFill/>
              </a:ln>
              <a:solidFill>
                <a:srgbClr val="FFFF00"/>
              </a:solidFill>
              <a:effectLst/>
              <a:highlight>
                <a:srgbClr val="000000">
                  <a:alpha val="0"/>
                </a:srgbClr>
              </a:highlight>
              <a:uLnTx/>
              <a:uFillTx/>
              <a:latin typeface="微软雅黑" panose="020B0503020204020204" pitchFamily="34" charset="-122"/>
              <a:ea typeface="微软雅黑" panose="020B0503020204020204" pitchFamily="34" charset="-122"/>
              <a:cs typeface="+mj-cs"/>
              <a:sym typeface="+mn-ea"/>
            </a:endParaRPr>
          </a:p>
        </p:txBody>
      </p:sp>
      <p:sp>
        <p:nvSpPr>
          <p:cNvPr id="14" name="矩形 13"/>
          <p:cNvSpPr/>
          <p:nvPr/>
        </p:nvSpPr>
        <p:spPr>
          <a:xfrm>
            <a:off x="1550251" y="4397254"/>
            <a:ext cx="7284187" cy="443621"/>
          </a:xfrm>
          <a:prstGeom prst="rect">
            <a:avLst/>
          </a:prstGeom>
          <a:solidFill>
            <a:schemeClr val="accent6">
              <a:lumMod val="20000"/>
              <a:lumOff val="80000"/>
            </a:schemeClr>
          </a:solidFill>
        </p:spPr>
        <p:txBody>
          <a:bodyPr wrap="square">
            <a:noAutofit/>
          </a:bodyPr>
          <a:lstStyle/>
          <a:p>
            <a:pPr algn="ctr">
              <a:lnSpc>
                <a:spcPct val="130000"/>
              </a:lnSpc>
            </a:pPr>
            <a:endParaRPr lang="zh-CN" altLang="en-US" sz="1100" b="1" dirty="0">
              <a:solidFill>
                <a:prstClr val="black"/>
              </a:solidFill>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338377" y="1770468"/>
            <a:ext cx="1072991" cy="421679"/>
          </a:xfrm>
          <a:prstGeom prst="rect">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200" dirty="0">
                <a:effectLst>
                  <a:outerShdw blurRad="38100" dist="38100" dir="2700000" algn="tl">
                    <a:srgbClr val="000000">
                      <a:alpha val="43137"/>
                    </a:srgbClr>
                  </a:outerShdw>
                </a:effectLst>
              </a:rPr>
              <a:t>1 </a:t>
            </a:r>
            <a:r>
              <a:rPr lang="zh-CN" altLang="en-US" sz="1200" dirty="0">
                <a:effectLst>
                  <a:outerShdw blurRad="38100" dist="38100" dir="2700000" algn="tl">
                    <a:srgbClr val="000000">
                      <a:alpha val="43137"/>
                    </a:srgbClr>
                  </a:outerShdw>
                </a:effectLst>
              </a:rPr>
              <a:t>个目标</a:t>
            </a:r>
            <a:endParaRPr lang="zh-CN" altLang="en-US" sz="1200" dirty="0">
              <a:effectLst>
                <a:outerShdw blurRad="38100" dist="38100" dir="2700000" algn="tl">
                  <a:srgbClr val="000000">
                    <a:alpha val="43137"/>
                  </a:srgbClr>
                </a:outerShdw>
              </a:effectLst>
            </a:endParaRPr>
          </a:p>
        </p:txBody>
      </p:sp>
      <p:sp>
        <p:nvSpPr>
          <p:cNvPr id="28" name="等腰三角形 27"/>
          <p:cNvSpPr/>
          <p:nvPr/>
        </p:nvSpPr>
        <p:spPr>
          <a:xfrm>
            <a:off x="1574245" y="1645238"/>
            <a:ext cx="7262813" cy="544139"/>
          </a:xfrm>
          <a:prstGeom prst="triangle">
            <a:avLst>
              <a:gd name="adj" fmla="val 49259"/>
            </a:avLst>
          </a:prstGeom>
          <a:solidFill>
            <a:schemeClr val="accent6">
              <a:lumMod val="20000"/>
              <a:lumOff val="80000"/>
            </a:schemeClr>
          </a:solidFill>
          <a:ln w="63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200" dirty="0">
              <a:solidFill>
                <a:srgbClr val="0070C0"/>
              </a:solidFill>
              <a:latin typeface="等线" panose="02010600030101010101" charset="-122"/>
              <a:ea typeface="等线" panose="02010600030101010101" charset="-122"/>
            </a:endParaRPr>
          </a:p>
        </p:txBody>
      </p:sp>
      <p:sp>
        <p:nvSpPr>
          <p:cNvPr id="6" name="矩形 5"/>
          <p:cNvSpPr/>
          <p:nvPr/>
        </p:nvSpPr>
        <p:spPr>
          <a:xfrm>
            <a:off x="338377" y="2324970"/>
            <a:ext cx="1072991" cy="1955799"/>
          </a:xfrm>
          <a:prstGeom prst="rect">
            <a:avLst/>
          </a:prstGeom>
          <a:solidFill>
            <a:schemeClr val="accent6">
              <a:lumMod val="60000"/>
              <a:lumOff val="40000"/>
            </a:schemeClr>
          </a:solidFill>
          <a:ln>
            <a:noFill/>
          </a:ln>
        </p:spPr>
        <p:txBody>
          <a:bodyPr wrap="square" rtlCol="0" anchor="ctr" anchorCtr="1">
            <a:noAutofit/>
          </a:bodyPr>
          <a:lstStyle/>
          <a:p>
            <a:pPr algn="ct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项举措</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24"/>
          <p:cNvSpPr txBox="1"/>
          <p:nvPr/>
        </p:nvSpPr>
        <p:spPr>
          <a:xfrm>
            <a:off x="2585005" y="1841317"/>
            <a:ext cx="4953635" cy="440205"/>
          </a:xfrm>
          <a:prstGeom prst="rect">
            <a:avLst/>
          </a:prstGeom>
          <a:noFill/>
        </p:spPr>
        <p:txBody>
          <a:bodyPr wrap="square" lIns="91440" tIns="45720" rIns="91440" bIns="45720" rtlCol="0">
            <a:no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全面推进</a:t>
            </a:r>
            <a:r>
              <a:rPr lang="zh-CN" altLang="en-US" sz="1600" b="1" dirty="0">
                <a:latin typeface="微软雅黑" panose="020B0503020204020204" pitchFamily="34" charset="-122"/>
                <a:ea typeface="微软雅黑" panose="020B0503020204020204" pitchFamily="34" charset="-122"/>
              </a:rPr>
              <a:t>物联网</a:t>
            </a:r>
            <a:r>
              <a:rPr lang="zh-CN" altLang="en-US" sz="1400" b="1" dirty="0">
                <a:solidFill>
                  <a:srgbClr val="FF0000"/>
                </a:solidFill>
                <a:latin typeface="微软雅黑" panose="020B0503020204020204" pitchFamily="34" charset="-122"/>
                <a:ea typeface="微软雅黑" panose="020B0503020204020204" pitchFamily="34" charset="-122"/>
              </a:rPr>
              <a:t>业务提质增效</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82" name="矩形 81"/>
          <p:cNvSpPr/>
          <p:nvPr>
            <p:custDataLst>
              <p:tags r:id="rId1"/>
            </p:custDataLst>
          </p:nvPr>
        </p:nvSpPr>
        <p:spPr>
          <a:xfrm>
            <a:off x="1651643" y="4494745"/>
            <a:ext cx="1570357" cy="261875"/>
          </a:xfrm>
          <a:prstGeom prst="rect">
            <a:avLst/>
          </a:prstGeom>
          <a:solidFill>
            <a:schemeClr val="accent6">
              <a:lumMod val="60000"/>
              <a:lumOff val="40000"/>
            </a:schemeClr>
          </a:solidFill>
          <a:ln>
            <a:noFill/>
          </a:ln>
        </p:spPr>
        <p:txBody>
          <a:bodyPr wrap="square" rtlCol="0" anchor="ctr" anchorCtr="1">
            <a:noAutofit/>
          </a:bodyP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强化过程管控</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338377" y="4397253"/>
            <a:ext cx="1072991" cy="443621"/>
          </a:xfrm>
          <a:prstGeom prst="rect">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200" dirty="0">
                <a:effectLst>
                  <a:outerShdw blurRad="38100" dist="38100" dir="2700000" algn="tl">
                    <a:srgbClr val="000000">
                      <a:alpha val="43137"/>
                    </a:srgbClr>
                  </a:outerShdw>
                </a:effectLst>
              </a:rPr>
              <a:t>4</a:t>
            </a:r>
            <a:r>
              <a:rPr lang="zh-CN" altLang="en-US" sz="1200" dirty="0">
                <a:effectLst>
                  <a:outerShdw blurRad="38100" dist="38100" dir="2700000" algn="tl">
                    <a:srgbClr val="000000">
                      <a:alpha val="43137"/>
                    </a:srgbClr>
                  </a:outerShdw>
                </a:effectLst>
              </a:rPr>
              <a:t>大保障</a:t>
            </a:r>
            <a:endParaRPr lang="zh-CN" altLang="en-US" sz="1200" dirty="0">
              <a:effectLst>
                <a:outerShdw blurRad="38100" dist="38100" dir="2700000" algn="tl">
                  <a:srgbClr val="000000">
                    <a:alpha val="43137"/>
                  </a:srgbClr>
                </a:outerShdw>
              </a:effectLst>
            </a:endParaRPr>
          </a:p>
        </p:txBody>
      </p:sp>
      <p:sp>
        <p:nvSpPr>
          <p:cNvPr id="3" name="矩形 2"/>
          <p:cNvSpPr/>
          <p:nvPr>
            <p:custDataLst>
              <p:tags r:id="rId2"/>
            </p:custDataLst>
          </p:nvPr>
        </p:nvSpPr>
        <p:spPr>
          <a:xfrm>
            <a:off x="3464079" y="4494744"/>
            <a:ext cx="1570357" cy="261875"/>
          </a:xfrm>
          <a:prstGeom prst="rect">
            <a:avLst/>
          </a:prstGeom>
          <a:solidFill>
            <a:schemeClr val="accent6">
              <a:lumMod val="60000"/>
              <a:lumOff val="40000"/>
            </a:schemeClr>
          </a:solidFill>
          <a:ln>
            <a:noFill/>
          </a:ln>
        </p:spPr>
        <p:txBody>
          <a:bodyPr wrap="square" rtlCol="0" anchor="ctr" anchorCtr="1">
            <a:noAutofit/>
          </a:bodyP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启动统一交付</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custDataLst>
              <p:tags r:id="rId3"/>
            </p:custDataLst>
          </p:nvPr>
        </p:nvSpPr>
        <p:spPr>
          <a:xfrm>
            <a:off x="5303239" y="4494743"/>
            <a:ext cx="1570357" cy="261875"/>
          </a:xfrm>
          <a:prstGeom prst="rect">
            <a:avLst/>
          </a:prstGeom>
          <a:solidFill>
            <a:schemeClr val="accent6">
              <a:lumMod val="60000"/>
              <a:lumOff val="40000"/>
            </a:schemeClr>
          </a:solidFill>
          <a:ln>
            <a:noFill/>
          </a:ln>
        </p:spPr>
        <p:txBody>
          <a:bodyPr wrap="square" rtlCol="0" anchor="ctr" anchorCtr="1">
            <a:noAutofit/>
          </a:bodyP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降低业务成本</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custDataLst>
              <p:tags r:id="rId4"/>
            </p:custDataLst>
          </p:nvPr>
        </p:nvSpPr>
        <p:spPr>
          <a:xfrm>
            <a:off x="7115675" y="4492476"/>
            <a:ext cx="1570357" cy="261875"/>
          </a:xfrm>
          <a:prstGeom prst="rect">
            <a:avLst/>
          </a:prstGeom>
          <a:solidFill>
            <a:schemeClr val="accent6">
              <a:lumMod val="60000"/>
              <a:lumOff val="40000"/>
            </a:schemeClr>
          </a:solidFill>
          <a:ln>
            <a:noFill/>
          </a:ln>
        </p:spPr>
        <p:txBody>
          <a:bodyPr wrap="square" rtlCol="0" anchor="ctr" anchorCtr="1">
            <a:noAutofit/>
          </a:bodyP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用足营销资源</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5"/>
          <p:cNvSpPr>
            <a:spLocks noChangeArrowheads="1"/>
          </p:cNvSpPr>
          <p:nvPr/>
        </p:nvSpPr>
        <p:spPr bwMode="auto">
          <a:xfrm>
            <a:off x="1551047" y="2323530"/>
            <a:ext cx="3594460" cy="930659"/>
          </a:xfrm>
          <a:prstGeom prst="rect">
            <a:avLst/>
          </a:prstGeom>
          <a:solidFill>
            <a:schemeClr val="accent6">
              <a:lumMod val="20000"/>
              <a:lumOff val="80000"/>
            </a:schemeClr>
          </a:solidFill>
        </p:spPr>
        <p:txBody>
          <a:bodyPr wrap="square">
            <a:noAutofit/>
          </a:bodyPr>
          <a:lstStyle>
            <a:lvl1pPr>
              <a:lnSpc>
                <a:spcPct val="110000"/>
              </a:lnSpc>
              <a:spcBef>
                <a:spcPts val="6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1pPr>
            <a:lvl2pPr marL="742950" indent="-285750">
              <a:lnSpc>
                <a:spcPct val="110000"/>
              </a:lnSpc>
              <a:spcBef>
                <a:spcPts val="6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10000"/>
              </a:lnSpc>
              <a:spcBef>
                <a:spcPts val="6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10000"/>
              </a:lnSpc>
              <a:spcBef>
                <a:spcPts val="600"/>
              </a:spcBef>
              <a:buFont typeface="Arial" panose="020B0604020202020204" pitchFamily="34" charset="0"/>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10000"/>
              </a:lnSpc>
              <a:spcBef>
                <a:spcPts val="600"/>
              </a:spcBef>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ts val="0"/>
              </a:spcBef>
              <a:buNone/>
            </a:pPr>
            <a:r>
              <a:rPr lang="zh-CN" altLang="en-US" sz="1100" b="1" dirty="0">
                <a:solidFill>
                  <a:prstClr val="black"/>
                </a:solidFill>
              </a:rPr>
              <a:t> </a:t>
            </a:r>
            <a:endParaRPr lang="en-US" altLang="zh-CN" sz="1100" b="1" dirty="0">
              <a:solidFill>
                <a:prstClr val="black"/>
              </a:solidFill>
            </a:endParaRPr>
          </a:p>
          <a:p>
            <a:pPr algn="ctr">
              <a:lnSpc>
                <a:spcPct val="130000"/>
              </a:lnSpc>
              <a:spcBef>
                <a:spcPts val="0"/>
              </a:spcBef>
              <a:buNone/>
            </a:pPr>
            <a:endParaRPr lang="en-US" altLang="zh-CN" sz="1100" b="1" dirty="0">
              <a:solidFill>
                <a:prstClr val="black"/>
              </a:solidFill>
            </a:endParaRPr>
          </a:p>
        </p:txBody>
      </p:sp>
      <p:sp>
        <p:nvSpPr>
          <p:cNvPr id="13" name="矩形 75"/>
          <p:cNvSpPr>
            <a:spLocks noChangeArrowheads="1"/>
          </p:cNvSpPr>
          <p:nvPr/>
        </p:nvSpPr>
        <p:spPr bwMode="auto">
          <a:xfrm>
            <a:off x="5225160" y="2322549"/>
            <a:ext cx="3606341" cy="930659"/>
          </a:xfrm>
          <a:prstGeom prst="rect">
            <a:avLst/>
          </a:prstGeom>
          <a:solidFill>
            <a:schemeClr val="accent6">
              <a:lumMod val="20000"/>
              <a:lumOff val="80000"/>
            </a:schemeClr>
          </a:solidFill>
        </p:spPr>
        <p:txBody>
          <a:bodyPr wrap="square">
            <a:noAutofit/>
          </a:bodyPr>
          <a:lstStyle>
            <a:lvl1pPr>
              <a:lnSpc>
                <a:spcPct val="110000"/>
              </a:lnSpc>
              <a:spcBef>
                <a:spcPts val="6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1pPr>
            <a:lvl2pPr marL="742950" indent="-285750">
              <a:lnSpc>
                <a:spcPct val="110000"/>
              </a:lnSpc>
              <a:spcBef>
                <a:spcPts val="6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10000"/>
              </a:lnSpc>
              <a:spcBef>
                <a:spcPts val="6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10000"/>
              </a:lnSpc>
              <a:spcBef>
                <a:spcPts val="600"/>
              </a:spcBef>
              <a:buFont typeface="Arial" panose="020B0604020202020204" pitchFamily="34" charset="0"/>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10000"/>
              </a:lnSpc>
              <a:spcBef>
                <a:spcPts val="600"/>
              </a:spcBef>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ts val="0"/>
              </a:spcBef>
              <a:buNone/>
            </a:pPr>
            <a:r>
              <a:rPr lang="zh-CN" altLang="en-US" sz="1100" b="1">
                <a:solidFill>
                  <a:prstClr val="black"/>
                </a:solidFill>
              </a:rPr>
              <a:t> </a:t>
            </a:r>
            <a:endParaRPr lang="en-US" altLang="zh-CN" sz="1100" b="1" dirty="0">
              <a:solidFill>
                <a:prstClr val="black"/>
              </a:solidFill>
            </a:endParaRPr>
          </a:p>
          <a:p>
            <a:pPr algn="ctr">
              <a:lnSpc>
                <a:spcPct val="130000"/>
              </a:lnSpc>
              <a:spcBef>
                <a:spcPts val="0"/>
              </a:spcBef>
              <a:buNone/>
            </a:pPr>
            <a:endParaRPr lang="en-US" altLang="zh-CN" sz="1100" b="1" dirty="0">
              <a:solidFill>
                <a:prstClr val="black"/>
              </a:solidFill>
            </a:endParaRPr>
          </a:p>
        </p:txBody>
      </p:sp>
      <p:sp>
        <p:nvSpPr>
          <p:cNvPr id="18" name="文本框 17"/>
          <p:cNvSpPr txBox="1"/>
          <p:nvPr/>
        </p:nvSpPr>
        <p:spPr>
          <a:xfrm>
            <a:off x="1546019" y="2327404"/>
            <a:ext cx="3599488" cy="417245"/>
          </a:xfrm>
          <a:prstGeom prst="roundRect">
            <a:avLst>
              <a:gd name="adj" fmla="val 0"/>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sz="1200" dirty="0">
                <a:effectLst>
                  <a:outerShdw blurRad="38100" dist="38100" dir="2700000" algn="tl">
                    <a:srgbClr val="000000">
                      <a:alpha val="43137"/>
                    </a:srgbClr>
                  </a:outerShdw>
                </a:effectLst>
                <a:sym typeface="+mn-ea"/>
              </a:rPr>
              <a:t>紧抓行业政策红利</a:t>
            </a:r>
            <a:endParaRPr lang="zh-CN" altLang="en-US" sz="1200" dirty="0">
              <a:effectLst>
                <a:outerShdw blurRad="38100" dist="38100" dir="2700000" algn="tl">
                  <a:srgbClr val="000000">
                    <a:alpha val="43137"/>
                  </a:srgbClr>
                </a:outerShdw>
              </a:effectLst>
              <a:sym typeface="+mn-ea"/>
            </a:endParaRPr>
          </a:p>
        </p:txBody>
      </p:sp>
      <p:sp>
        <p:nvSpPr>
          <p:cNvPr id="19" name="文本框 18"/>
          <p:cNvSpPr txBox="1"/>
          <p:nvPr/>
        </p:nvSpPr>
        <p:spPr>
          <a:xfrm>
            <a:off x="5230717" y="2322549"/>
            <a:ext cx="3599488" cy="417245"/>
          </a:xfrm>
          <a:prstGeom prst="roundRect">
            <a:avLst>
              <a:gd name="adj" fmla="val 0"/>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sz="1200" dirty="0">
                <a:effectLst>
                  <a:outerShdw blurRad="38100" dist="38100" dir="2700000" algn="tl">
                    <a:srgbClr val="000000">
                      <a:alpha val="43137"/>
                    </a:srgbClr>
                  </a:outerShdw>
                </a:effectLst>
                <a:sym typeface="+mn-ea"/>
              </a:rPr>
              <a:t>狠抓行业联网需求</a:t>
            </a:r>
            <a:endParaRPr lang="zh-CN" altLang="en-US" sz="1200" dirty="0">
              <a:effectLst>
                <a:outerShdw blurRad="38100" dist="38100" dir="2700000" algn="tl">
                  <a:srgbClr val="000000">
                    <a:alpha val="43137"/>
                  </a:srgbClr>
                </a:outerShdw>
              </a:effectLst>
              <a:sym typeface="+mn-ea"/>
            </a:endParaRPr>
          </a:p>
        </p:txBody>
      </p:sp>
      <p:sp>
        <p:nvSpPr>
          <p:cNvPr id="22" name="矩形: 圆角 27"/>
          <p:cNvSpPr/>
          <p:nvPr/>
        </p:nvSpPr>
        <p:spPr>
          <a:xfrm>
            <a:off x="1642654" y="2859487"/>
            <a:ext cx="1061038" cy="291224"/>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国家部委发文</a:t>
            </a:r>
            <a:endPar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圆角 27"/>
          <p:cNvSpPr/>
          <p:nvPr/>
        </p:nvSpPr>
        <p:spPr>
          <a:xfrm>
            <a:off x="2786380" y="2864485"/>
            <a:ext cx="1061085" cy="273685"/>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省级执行通知</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圆角 27"/>
          <p:cNvSpPr/>
          <p:nvPr/>
        </p:nvSpPr>
        <p:spPr>
          <a:xfrm>
            <a:off x="3938905" y="2870200"/>
            <a:ext cx="1061085" cy="268605"/>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地市落地政策</a:t>
            </a:r>
            <a:endParaRPr lang="zh-CN" altLang="en-US" sz="800" b="1" spc="50"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42" name="矩形 75"/>
          <p:cNvSpPr>
            <a:spLocks noChangeArrowheads="1"/>
          </p:cNvSpPr>
          <p:nvPr/>
        </p:nvSpPr>
        <p:spPr bwMode="auto">
          <a:xfrm>
            <a:off x="1551047" y="3351091"/>
            <a:ext cx="3594460" cy="930659"/>
          </a:xfrm>
          <a:prstGeom prst="rect">
            <a:avLst/>
          </a:prstGeom>
          <a:solidFill>
            <a:schemeClr val="accent6">
              <a:lumMod val="20000"/>
              <a:lumOff val="80000"/>
            </a:schemeClr>
          </a:solidFill>
        </p:spPr>
        <p:txBody>
          <a:bodyPr wrap="square">
            <a:noAutofit/>
          </a:bodyPr>
          <a:lstStyle>
            <a:lvl1pPr>
              <a:lnSpc>
                <a:spcPct val="110000"/>
              </a:lnSpc>
              <a:spcBef>
                <a:spcPts val="6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1pPr>
            <a:lvl2pPr marL="742950" indent="-285750">
              <a:lnSpc>
                <a:spcPct val="110000"/>
              </a:lnSpc>
              <a:spcBef>
                <a:spcPts val="6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10000"/>
              </a:lnSpc>
              <a:spcBef>
                <a:spcPts val="6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10000"/>
              </a:lnSpc>
              <a:spcBef>
                <a:spcPts val="600"/>
              </a:spcBef>
              <a:buFont typeface="Arial" panose="020B0604020202020204" pitchFamily="34" charset="0"/>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10000"/>
              </a:lnSpc>
              <a:spcBef>
                <a:spcPts val="600"/>
              </a:spcBef>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ts val="0"/>
              </a:spcBef>
              <a:buNone/>
            </a:pPr>
            <a:r>
              <a:rPr lang="zh-CN" altLang="en-US" sz="1100" b="1" dirty="0">
                <a:solidFill>
                  <a:prstClr val="black"/>
                </a:solidFill>
              </a:rPr>
              <a:t> </a:t>
            </a:r>
            <a:endParaRPr lang="en-US" altLang="zh-CN" sz="1100" b="1" dirty="0">
              <a:solidFill>
                <a:prstClr val="black"/>
              </a:solidFill>
            </a:endParaRPr>
          </a:p>
          <a:p>
            <a:pPr algn="ctr">
              <a:lnSpc>
                <a:spcPct val="130000"/>
              </a:lnSpc>
              <a:spcBef>
                <a:spcPts val="0"/>
              </a:spcBef>
              <a:buNone/>
            </a:pPr>
            <a:endParaRPr lang="en-US" altLang="zh-CN" sz="1100" b="1" dirty="0">
              <a:solidFill>
                <a:prstClr val="black"/>
              </a:solidFill>
            </a:endParaRPr>
          </a:p>
        </p:txBody>
      </p:sp>
      <p:sp>
        <p:nvSpPr>
          <p:cNvPr id="43" name="矩形 75"/>
          <p:cNvSpPr>
            <a:spLocks noChangeArrowheads="1"/>
          </p:cNvSpPr>
          <p:nvPr/>
        </p:nvSpPr>
        <p:spPr bwMode="auto">
          <a:xfrm>
            <a:off x="5225160" y="3350110"/>
            <a:ext cx="3606341" cy="930659"/>
          </a:xfrm>
          <a:prstGeom prst="rect">
            <a:avLst/>
          </a:prstGeom>
          <a:solidFill>
            <a:schemeClr val="accent6">
              <a:lumMod val="20000"/>
              <a:lumOff val="80000"/>
            </a:schemeClr>
          </a:solidFill>
        </p:spPr>
        <p:txBody>
          <a:bodyPr wrap="square">
            <a:noAutofit/>
          </a:bodyPr>
          <a:lstStyle>
            <a:lvl1pPr>
              <a:lnSpc>
                <a:spcPct val="110000"/>
              </a:lnSpc>
              <a:spcBef>
                <a:spcPts val="6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1pPr>
            <a:lvl2pPr marL="742950" indent="-285750">
              <a:lnSpc>
                <a:spcPct val="110000"/>
              </a:lnSpc>
              <a:spcBef>
                <a:spcPts val="6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10000"/>
              </a:lnSpc>
              <a:spcBef>
                <a:spcPts val="6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10000"/>
              </a:lnSpc>
              <a:spcBef>
                <a:spcPts val="600"/>
              </a:spcBef>
              <a:buFont typeface="Arial" panose="020B0604020202020204" pitchFamily="34" charset="0"/>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10000"/>
              </a:lnSpc>
              <a:spcBef>
                <a:spcPts val="600"/>
              </a:spcBef>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10000"/>
              </a:lnSpc>
              <a:spcBef>
                <a:spcPts val="600"/>
              </a:spcBef>
              <a:spcAft>
                <a:spcPct val="0"/>
              </a:spcAft>
              <a:buFont typeface="Arial" panose="020B0604020202020204" pitchFamily="34" charset="0"/>
              <a:buChar char="»"/>
              <a:defRPr sz="1000">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ts val="0"/>
              </a:spcBef>
              <a:buNone/>
            </a:pPr>
            <a:r>
              <a:rPr lang="zh-CN" altLang="en-US" sz="1100" b="1">
                <a:solidFill>
                  <a:prstClr val="black"/>
                </a:solidFill>
              </a:rPr>
              <a:t> </a:t>
            </a:r>
            <a:endParaRPr lang="en-US" altLang="zh-CN" sz="1100" b="1" dirty="0">
              <a:solidFill>
                <a:prstClr val="black"/>
              </a:solidFill>
            </a:endParaRPr>
          </a:p>
          <a:p>
            <a:pPr algn="ctr">
              <a:lnSpc>
                <a:spcPct val="130000"/>
              </a:lnSpc>
              <a:spcBef>
                <a:spcPts val="0"/>
              </a:spcBef>
              <a:buNone/>
            </a:pPr>
            <a:endParaRPr lang="en-US" altLang="zh-CN" sz="1100" b="1" dirty="0">
              <a:solidFill>
                <a:prstClr val="black"/>
              </a:solidFill>
            </a:endParaRPr>
          </a:p>
        </p:txBody>
      </p:sp>
      <p:sp>
        <p:nvSpPr>
          <p:cNvPr id="44" name="文本框 43"/>
          <p:cNvSpPr txBox="1"/>
          <p:nvPr/>
        </p:nvSpPr>
        <p:spPr>
          <a:xfrm>
            <a:off x="1546019" y="3354965"/>
            <a:ext cx="3599488" cy="417245"/>
          </a:xfrm>
          <a:prstGeom prst="roundRect">
            <a:avLst>
              <a:gd name="adj" fmla="val 0"/>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sz="1200" dirty="0">
                <a:effectLst>
                  <a:outerShdw blurRad="38100" dist="38100" dir="2700000" algn="tl">
                    <a:srgbClr val="000000">
                      <a:alpha val="43137"/>
                    </a:srgbClr>
                  </a:outerShdw>
                </a:effectLst>
                <a:sym typeface="+mn-ea"/>
              </a:rPr>
              <a:t>深挖战客平台卡位</a:t>
            </a:r>
            <a:endParaRPr lang="zh-CN" altLang="en-US" sz="1200" dirty="0">
              <a:effectLst>
                <a:outerShdw blurRad="38100" dist="38100" dir="2700000" algn="tl">
                  <a:srgbClr val="000000">
                    <a:alpha val="43137"/>
                  </a:srgbClr>
                </a:outerShdw>
              </a:effectLst>
              <a:sym typeface="+mn-ea"/>
            </a:endParaRPr>
          </a:p>
        </p:txBody>
      </p:sp>
      <p:sp>
        <p:nvSpPr>
          <p:cNvPr id="47" name="文本框 46"/>
          <p:cNvSpPr txBox="1"/>
          <p:nvPr/>
        </p:nvSpPr>
        <p:spPr>
          <a:xfrm>
            <a:off x="5230717" y="3350110"/>
            <a:ext cx="3599488" cy="417245"/>
          </a:xfrm>
          <a:prstGeom prst="roundRect">
            <a:avLst>
              <a:gd name="adj" fmla="val 0"/>
            </a:avLst>
          </a:prstGeom>
          <a:solidFill>
            <a:schemeClr val="accent6">
              <a:lumMod val="60000"/>
              <a:lumOff val="40000"/>
            </a:schemeClr>
          </a:solidFill>
          <a:ln>
            <a:noFill/>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05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sz="1200" dirty="0">
                <a:effectLst>
                  <a:outerShdw blurRad="38100" dist="38100" dir="2700000" algn="tl">
                    <a:srgbClr val="000000">
                      <a:alpha val="43137"/>
                    </a:srgbClr>
                  </a:outerShdw>
                </a:effectLst>
                <a:sym typeface="+mn-ea"/>
              </a:rPr>
              <a:t>聚集商客标品拓展</a:t>
            </a:r>
            <a:endParaRPr lang="zh-CN" altLang="en-US" sz="1200" dirty="0">
              <a:effectLst>
                <a:outerShdw blurRad="38100" dist="38100" dir="2700000" algn="tl">
                  <a:srgbClr val="000000">
                    <a:alpha val="43137"/>
                  </a:srgbClr>
                </a:outerShdw>
              </a:effectLst>
              <a:sym typeface="+mn-ea"/>
            </a:endParaRPr>
          </a:p>
        </p:txBody>
      </p:sp>
      <p:sp>
        <p:nvSpPr>
          <p:cNvPr id="49" name="矩形: 圆角 27"/>
          <p:cNvSpPr/>
          <p:nvPr/>
        </p:nvSpPr>
        <p:spPr>
          <a:xfrm>
            <a:off x="1642745" y="3884930"/>
            <a:ext cx="1061085" cy="286385"/>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平台布局</a:t>
            </a:r>
            <a:endPar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矩形: 圆角 27"/>
          <p:cNvSpPr/>
          <p:nvPr/>
        </p:nvSpPr>
        <p:spPr>
          <a:xfrm>
            <a:off x="2786380" y="3890010"/>
            <a:ext cx="1061085" cy="283210"/>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zh-CN"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行业方案切入</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矩形: 圆角 27"/>
          <p:cNvSpPr/>
          <p:nvPr/>
        </p:nvSpPr>
        <p:spPr>
          <a:xfrm>
            <a:off x="3938905" y="3891915"/>
            <a:ext cx="1061085" cy="283210"/>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案例复制</a:t>
            </a:r>
            <a:endParaRPr lang="zh-CN" altLang="en-US" sz="800" b="1" spc="50"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grpSp>
        <p:nvGrpSpPr>
          <p:cNvPr id="54" name="组合 53"/>
          <p:cNvGrpSpPr/>
          <p:nvPr/>
        </p:nvGrpSpPr>
        <p:grpSpPr>
          <a:xfrm>
            <a:off x="5304790" y="3890645"/>
            <a:ext cx="3388360" cy="284480"/>
            <a:chOff x="5277067" y="4049202"/>
            <a:chExt cx="3357078" cy="196104"/>
          </a:xfrm>
        </p:grpSpPr>
        <p:sp>
          <p:nvSpPr>
            <p:cNvPr id="56" name="矩形: 圆角 27"/>
            <p:cNvSpPr/>
            <p:nvPr/>
          </p:nvSpPr>
          <p:spPr>
            <a:xfrm>
              <a:off x="5277067" y="4049202"/>
              <a:ext cx="1060726" cy="196104"/>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重点场景</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57" name="矩形: 圆角 27"/>
            <p:cNvSpPr/>
            <p:nvPr/>
          </p:nvSpPr>
          <p:spPr>
            <a:xfrm>
              <a:off x="6420839" y="4050515"/>
              <a:ext cx="1060726" cy="191289"/>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融合套包</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58" name="矩形: 圆角 27"/>
            <p:cNvSpPr/>
            <p:nvPr/>
          </p:nvSpPr>
          <p:spPr>
            <a:xfrm>
              <a:off x="7573419" y="4050515"/>
              <a:ext cx="1060726" cy="189101"/>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轻量化定制</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grpSp>
      <p:grpSp>
        <p:nvGrpSpPr>
          <p:cNvPr id="2" name="组合 1"/>
          <p:cNvGrpSpPr/>
          <p:nvPr/>
        </p:nvGrpSpPr>
        <p:grpSpPr>
          <a:xfrm>
            <a:off x="5307330" y="2873375"/>
            <a:ext cx="3388360" cy="273050"/>
            <a:chOff x="5277067" y="4049202"/>
            <a:chExt cx="3357078" cy="196104"/>
          </a:xfrm>
        </p:grpSpPr>
        <p:sp>
          <p:nvSpPr>
            <p:cNvPr id="7" name="矩形: 圆角 27"/>
            <p:cNvSpPr/>
            <p:nvPr/>
          </p:nvSpPr>
          <p:spPr>
            <a:xfrm>
              <a:off x="5277067" y="4049202"/>
              <a:ext cx="1060726" cy="196104"/>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聚类经济</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9" name="矩形: 圆角 27"/>
            <p:cNvSpPr/>
            <p:nvPr/>
          </p:nvSpPr>
          <p:spPr>
            <a:xfrm>
              <a:off x="6420839" y="4050515"/>
              <a:ext cx="1060726" cy="191289"/>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本地挖掘</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0" name="矩形: 圆角 27"/>
            <p:cNvSpPr/>
            <p:nvPr/>
          </p:nvSpPr>
          <p:spPr>
            <a:xfrm>
              <a:off x="7573419" y="4050515"/>
              <a:ext cx="1060726" cy="189101"/>
            </a:xfrm>
            <a:prstGeom prst="roundRect">
              <a:avLst>
                <a:gd name="adj" fmla="val 0"/>
              </a:avLst>
            </a:prstGeom>
            <a:solidFill>
              <a:schemeClr val="accent6">
                <a:lumMod val="40000"/>
                <a:lumOff val="60000"/>
              </a:schemeClr>
            </a:solidFill>
            <a:ln>
              <a:noFill/>
            </a:ln>
          </p:spPr>
          <p:txBody>
            <a:bodyPr rot="0" spcFirstLastPara="0" vert="horz" wrap="square" lIns="0" tIns="0" rIns="0" bIns="0" numCol="1" spcCol="0" rtlCol="0" fromWordArt="0" anchor="ctr" anchorCtr="0" forceAA="0" compatLnSpc="0">
              <a:noAutofit/>
            </a:bodyPr>
            <a:lstStyle/>
            <a:p>
              <a:pPr algn="ctr"/>
              <a:r>
                <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域外拓展</a:t>
              </a:r>
              <a:endParaRPr lang="zh-CN" altLang="en-US" sz="800" b="1" spc="5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：紧抓行业政策红利</a:t>
            </a:r>
            <a:endPar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252730" y="558770"/>
            <a:ext cx="8679180" cy="347980"/>
          </a:xfrm>
          <a:prstGeom prst="rect">
            <a:avLst/>
          </a:prstGeom>
        </p:spPr>
        <p:txBody>
          <a:bodyPr/>
          <a:lstStyle/>
          <a:p>
            <a:pPr marL="176530" indent="-176530" algn="just">
              <a:lnSpc>
                <a:spcPct val="130000"/>
              </a:lnSpc>
              <a:buFont typeface="Arial" panose="020B0604020202020204" pitchFamily="34" charset="0"/>
              <a:buChar char="•"/>
            </a:pPr>
            <a:r>
              <a:rPr lang="zh-CN" sz="1100" dirty="0">
                <a:latin typeface="微软雅黑" panose="020B0503020204020204" pitchFamily="34" charset="-122"/>
                <a:ea typeface="微软雅黑" panose="020B0503020204020204" pitchFamily="34" charset="-122"/>
                <a:sym typeface="+mn-ea"/>
              </a:rPr>
              <a:t>紧跟国家、省、地市相关政府及行业协会最新政策，针对涉及物联网业务商机，加快省内需求挖掘，快速做大做实业务规模。</a:t>
            </a:r>
            <a:endParaRPr lang="zh-CN" altLang="en-US" sz="1100" dirty="0">
              <a:latin typeface="微软雅黑" panose="020B0503020204020204" pitchFamily="34" charset="-122"/>
              <a:ea typeface="微软雅黑" panose="020B0503020204020204" pitchFamily="34" charset="-122"/>
              <a:sym typeface="+mn-ea"/>
            </a:endParaRPr>
          </a:p>
        </p:txBody>
      </p:sp>
      <p:sp>
        <p:nvSpPr>
          <p:cNvPr id="51" name="矩形 50"/>
          <p:cNvSpPr/>
          <p:nvPr/>
        </p:nvSpPr>
        <p:spPr>
          <a:xfrm>
            <a:off x="625475" y="999290"/>
            <a:ext cx="8315960" cy="420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marL="171450" lvl="0" indent="-171450" algn="l">
              <a:lnSpc>
                <a:spcPct val="120000"/>
              </a:lnSpc>
              <a:spcBef>
                <a:spcPts val="300"/>
              </a:spcBef>
              <a:buClrTx/>
              <a:buSzTx/>
              <a:buFont typeface="Wingdings" panose="05000000000000000000" pitchFamily="2" charset="2"/>
              <a:buChar char="n"/>
              <a:defRPr/>
            </a:pPr>
            <a:r>
              <a:rPr sz="800" b="1" dirty="0">
                <a:solidFill>
                  <a:prstClr val="black"/>
                </a:solidFill>
                <a:latin typeface="微软雅黑" panose="020B0503020204020204" pitchFamily="34" charset="-122"/>
                <a:ea typeface="微软雅黑" panose="020B0503020204020204" pitchFamily="34" charset="-122"/>
                <a:sym typeface="+mn-ea"/>
              </a:rPr>
              <a:t>2024年8月：工业和信息化部办公厅印发《关于推进移动物联网“万物智联”发展的通知》（工信厅通信〔2024〕52号：《通知》围绕网络、应用、标准、产业、服务、安全等方面工作，提出了夯实物联网络底座、提升产业创新能力、深化智能融合应用、营造良好发展环境等四大主要任务，</a:t>
            </a:r>
            <a:r>
              <a:rPr sz="800" b="1" dirty="0">
                <a:solidFill>
                  <a:srgbClr val="FF0000"/>
                </a:solidFill>
                <a:latin typeface="微软雅黑" panose="020B0503020204020204" pitchFamily="34" charset="-122"/>
                <a:ea typeface="微软雅黑" panose="020B0503020204020204" pitchFamily="34" charset="-122"/>
                <a:sym typeface="+mn-ea"/>
              </a:rPr>
              <a:t>系统</a:t>
            </a:r>
            <a:r>
              <a:rPr lang="zh-CN" sz="800" b="1" dirty="0">
                <a:solidFill>
                  <a:srgbClr val="FF0000"/>
                </a:solidFill>
                <a:latin typeface="微软雅黑" panose="020B0503020204020204" pitchFamily="34" charset="-122"/>
                <a:ea typeface="微软雅黑" panose="020B0503020204020204" pitchFamily="34" charset="-122"/>
                <a:sym typeface="+mn-ea"/>
              </a:rPr>
              <a:t>性</a:t>
            </a:r>
            <a:r>
              <a:rPr sz="800" b="1" dirty="0">
                <a:solidFill>
                  <a:srgbClr val="FF0000"/>
                </a:solidFill>
                <a:latin typeface="微软雅黑" panose="020B0503020204020204" pitchFamily="34" charset="-122"/>
                <a:ea typeface="微软雅黑" panose="020B0503020204020204" pitchFamily="34" charset="-122"/>
                <a:sym typeface="+mn-ea"/>
              </a:rPr>
              <a:t>推进移动物联网应用规模拓展和产业生态繁荣</a:t>
            </a:r>
            <a:r>
              <a:rPr sz="800" b="1" dirty="0">
                <a:solidFill>
                  <a:prstClr val="black"/>
                </a:solidFill>
                <a:latin typeface="微软雅黑" panose="020B0503020204020204" pitchFamily="34" charset="-122"/>
                <a:ea typeface="微软雅黑" panose="020B0503020204020204" pitchFamily="34" charset="-122"/>
                <a:sym typeface="+mn-ea"/>
              </a:rPr>
              <a:t>。</a:t>
            </a:r>
            <a:endParaRPr sz="800" b="1" dirty="0">
              <a:solidFill>
                <a:prstClr val="black"/>
              </a:solidFill>
              <a:latin typeface="微软雅黑" panose="020B0503020204020204" pitchFamily="34" charset="-122"/>
              <a:ea typeface="微软雅黑" panose="020B0503020204020204" pitchFamily="34" charset="-122"/>
              <a:sym typeface="+mn-ea"/>
            </a:endParaRPr>
          </a:p>
        </p:txBody>
      </p:sp>
      <p:sp>
        <p:nvSpPr>
          <p:cNvPr id="52" name="矩形 51"/>
          <p:cNvSpPr/>
          <p:nvPr/>
        </p:nvSpPr>
        <p:spPr>
          <a:xfrm>
            <a:off x="107950" y="996750"/>
            <a:ext cx="465455" cy="41151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indent="0" algn="ctr">
              <a:lnSpc>
                <a:spcPct val="120000"/>
              </a:lnSpc>
              <a:spcBef>
                <a:spcPts val="300"/>
              </a:spcBef>
              <a:buClrTx/>
              <a:buSzTx/>
              <a:buFont typeface="Wingdings" panose="05000000000000000000" pitchFamily="2" charset="2"/>
              <a:buNone/>
              <a:defRPr/>
            </a:pPr>
            <a:r>
              <a:rPr lang="zh-CN" altLang="en-US" sz="800" b="1" dirty="0">
                <a:solidFill>
                  <a:prstClr val="black"/>
                </a:solidFill>
                <a:latin typeface="微软雅黑" panose="020B0503020204020204" pitchFamily="34" charset="-122"/>
                <a:ea typeface="微软雅黑" panose="020B0503020204020204" pitchFamily="34" charset="-122"/>
                <a:sym typeface="+mn-ea"/>
              </a:rPr>
              <a:t>部委要求</a:t>
            </a:r>
            <a:endParaRPr lang="zh-CN" sz="800" b="1" dirty="0">
              <a:solidFill>
                <a:prstClr val="black"/>
              </a:solidFill>
              <a:latin typeface="微软雅黑" panose="020B0503020204020204" pitchFamily="34" charset="-122"/>
              <a:ea typeface="微软雅黑" panose="020B0503020204020204" pitchFamily="34" charset="-122"/>
              <a:sym typeface="+mn-ea"/>
            </a:endParaRPr>
          </a:p>
        </p:txBody>
      </p:sp>
      <p:grpSp>
        <p:nvGrpSpPr>
          <p:cNvPr id="37" name="组合 36"/>
          <p:cNvGrpSpPr/>
          <p:nvPr/>
        </p:nvGrpSpPr>
        <p:grpSpPr>
          <a:xfrm>
            <a:off x="101600" y="1473200"/>
            <a:ext cx="8867775" cy="3034665"/>
            <a:chOff x="160" y="2390"/>
            <a:chExt cx="13965" cy="5498"/>
          </a:xfrm>
        </p:grpSpPr>
        <p:sp>
          <p:nvSpPr>
            <p:cNvPr id="55" name="矩形 54"/>
            <p:cNvSpPr/>
            <p:nvPr/>
          </p:nvSpPr>
          <p:spPr>
            <a:xfrm>
              <a:off x="160" y="4717"/>
              <a:ext cx="733" cy="1281"/>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indent="0" algn="ctr">
                <a:lnSpc>
                  <a:spcPct val="120000"/>
                </a:lnSpc>
                <a:spcBef>
                  <a:spcPts val="300"/>
                </a:spcBef>
                <a:buClrTx/>
                <a:buSzTx/>
                <a:buFont typeface="Wingdings" panose="05000000000000000000" pitchFamily="2" charset="2"/>
                <a:buNone/>
                <a:defRPr/>
              </a:pPr>
              <a:r>
                <a:rPr lang="zh-CN" altLang="en-US" sz="700" b="1" dirty="0">
                  <a:solidFill>
                    <a:prstClr val="black"/>
                  </a:solidFill>
                  <a:latin typeface="微软雅黑" panose="020B0503020204020204" pitchFamily="34" charset="-122"/>
                  <a:ea typeface="微软雅黑" panose="020B0503020204020204" pitchFamily="34" charset="-122"/>
                  <a:sym typeface="+mn-ea"/>
                </a:rPr>
                <a:t>行业</a:t>
              </a:r>
              <a:endParaRPr lang="zh-CN" altLang="en-US" sz="700" b="1" dirty="0">
                <a:solidFill>
                  <a:prstClr val="black"/>
                </a:solidFill>
                <a:latin typeface="微软雅黑" panose="020B0503020204020204" pitchFamily="34" charset="-122"/>
                <a:ea typeface="微软雅黑" panose="020B0503020204020204" pitchFamily="34" charset="-122"/>
                <a:sym typeface="+mn-ea"/>
              </a:endParaRPr>
            </a:p>
            <a:p>
              <a:pPr lvl="0" indent="0" algn="ctr">
                <a:lnSpc>
                  <a:spcPct val="120000"/>
                </a:lnSpc>
                <a:spcBef>
                  <a:spcPts val="300"/>
                </a:spcBef>
                <a:buClrTx/>
                <a:buSzTx/>
                <a:buFont typeface="Wingdings" panose="05000000000000000000" pitchFamily="2" charset="2"/>
                <a:buNone/>
                <a:defRPr/>
              </a:pPr>
              <a:r>
                <a:rPr lang="zh-CN" altLang="en-US" sz="700" b="1" dirty="0">
                  <a:solidFill>
                    <a:prstClr val="black"/>
                  </a:solidFill>
                  <a:latin typeface="微软雅黑" panose="020B0503020204020204" pitchFamily="34" charset="-122"/>
                  <a:ea typeface="微软雅黑" panose="020B0503020204020204" pitchFamily="34" charset="-122"/>
                  <a:sym typeface="+mn-ea"/>
                </a:rPr>
                <a:t>策略</a:t>
              </a:r>
              <a:endParaRPr lang="zh-CN" altLang="en-US" sz="700" b="1" dirty="0">
                <a:solidFill>
                  <a:prstClr val="black"/>
                </a:solidFill>
                <a:latin typeface="微软雅黑" panose="020B0503020204020204" pitchFamily="34" charset="-122"/>
                <a:ea typeface="微软雅黑" panose="020B0503020204020204" pitchFamily="34" charset="-122"/>
                <a:sym typeface="+mn-ea"/>
              </a:endParaRPr>
            </a:p>
          </p:txBody>
        </p:sp>
        <p:pic>
          <p:nvPicPr>
            <p:cNvPr id="56" name="图片 55" descr="左大括号"/>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1" y="2609"/>
              <a:ext cx="431" cy="5187"/>
            </a:xfrm>
            <a:prstGeom prst="rect">
              <a:avLst/>
            </a:prstGeom>
          </p:spPr>
        </p:pic>
        <p:grpSp>
          <p:nvGrpSpPr>
            <p:cNvPr id="38" name="组合 37"/>
            <p:cNvGrpSpPr/>
            <p:nvPr/>
          </p:nvGrpSpPr>
          <p:grpSpPr>
            <a:xfrm>
              <a:off x="1221" y="2390"/>
              <a:ext cx="12905" cy="5498"/>
              <a:chOff x="1221" y="2390"/>
              <a:chExt cx="12905" cy="5498"/>
            </a:xfrm>
          </p:grpSpPr>
          <p:sp>
            <p:nvSpPr>
              <p:cNvPr id="44" name="矩形 39"/>
              <p:cNvSpPr/>
              <p:nvPr>
                <p:custDataLst>
                  <p:tags r:id="rId3"/>
                </p:custDataLst>
              </p:nvPr>
            </p:nvSpPr>
            <p:spPr>
              <a:xfrm>
                <a:off x="11070" y="2609"/>
                <a:ext cx="3010" cy="258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7" name="矩形 42"/>
              <p:cNvSpPr/>
              <p:nvPr>
                <p:custDataLst>
                  <p:tags r:id="rId4"/>
                </p:custDataLst>
              </p:nvPr>
            </p:nvSpPr>
            <p:spPr bwMode="auto">
              <a:xfrm>
                <a:off x="11770" y="2390"/>
                <a:ext cx="1668"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新零售</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矩形 39"/>
              <p:cNvSpPr/>
              <p:nvPr>
                <p:custDataLst>
                  <p:tags r:id="rId5"/>
                </p:custDataLst>
              </p:nvPr>
            </p:nvSpPr>
            <p:spPr>
              <a:xfrm>
                <a:off x="7827" y="5436"/>
                <a:ext cx="2977" cy="245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 name="矩形 2"/>
              <p:cNvSpPr/>
              <p:nvPr>
                <p:custDataLst>
                  <p:tags r:id="rId6"/>
                </p:custDataLst>
              </p:nvPr>
            </p:nvSpPr>
            <p:spPr>
              <a:xfrm>
                <a:off x="4552" y="2612"/>
                <a:ext cx="2986" cy="258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7" name="矩形 39"/>
              <p:cNvSpPr/>
              <p:nvPr>
                <p:custDataLst>
                  <p:tags r:id="rId7"/>
                </p:custDataLst>
              </p:nvPr>
            </p:nvSpPr>
            <p:spPr>
              <a:xfrm>
                <a:off x="7827" y="2609"/>
                <a:ext cx="2977" cy="258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8" name="矩形 42"/>
              <p:cNvSpPr/>
              <p:nvPr>
                <p:custDataLst>
                  <p:tags r:id="rId8"/>
                </p:custDataLst>
              </p:nvPr>
            </p:nvSpPr>
            <p:spPr bwMode="auto">
              <a:xfrm>
                <a:off x="8510" y="5231"/>
                <a:ext cx="1667"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物联康养</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0" name="矩形 9"/>
              <p:cNvSpPr/>
              <p:nvPr>
                <p:custDataLst>
                  <p:tags r:id="rId9"/>
                </p:custDataLst>
              </p:nvPr>
            </p:nvSpPr>
            <p:spPr bwMode="auto">
              <a:xfrm>
                <a:off x="5364" y="2399"/>
                <a:ext cx="1453"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rPr>
                  <a:t>物联消防</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1" name="矩形 42"/>
              <p:cNvSpPr/>
              <p:nvPr>
                <p:custDataLst>
                  <p:tags r:id="rId10"/>
                </p:custDataLst>
              </p:nvPr>
            </p:nvSpPr>
            <p:spPr bwMode="auto">
              <a:xfrm>
                <a:off x="8549" y="2396"/>
                <a:ext cx="1665"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rPr>
                  <a:t>网约房</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49" name="矩形 48"/>
              <p:cNvSpPr/>
              <p:nvPr/>
            </p:nvSpPr>
            <p:spPr>
              <a:xfrm>
                <a:off x="11195" y="2776"/>
                <a:ext cx="2737"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l" fontAlgn="auto">
                  <a:lnSpc>
                    <a:spcPct val="120000"/>
                  </a:lnSpc>
                  <a:spcBef>
                    <a:spcPts val="300"/>
                  </a:spcBef>
                  <a:buFont typeface="Wingdings" panose="05000000000000000000" pitchFamily="2" charset="2"/>
                  <a:buChar char="n"/>
                  <a:defRPr/>
                </a:pPr>
                <a:r>
                  <a:rPr sz="700" b="1" dirty="0">
                    <a:solidFill>
                      <a:prstClr val="black"/>
                    </a:solidFill>
                    <a:latin typeface="微软雅黑" panose="020B0503020204020204" pitchFamily="34" charset="-122"/>
                    <a:ea typeface="微软雅黑" panose="020B0503020204020204" pitchFamily="34" charset="-122"/>
                  </a:rPr>
                  <a:t>2024年</a:t>
                </a:r>
                <a:r>
                  <a:rPr lang="en-US" sz="700" b="1" dirty="0">
                    <a:solidFill>
                      <a:prstClr val="black"/>
                    </a:solidFill>
                    <a:latin typeface="微软雅黑" panose="020B0503020204020204" pitchFamily="34" charset="-122"/>
                    <a:ea typeface="微软雅黑" panose="020B0503020204020204" pitchFamily="34" charset="-122"/>
                  </a:rPr>
                  <a:t>8</a:t>
                </a:r>
                <a:r>
                  <a:rPr sz="700" b="1" dirty="0">
                    <a:solidFill>
                      <a:prstClr val="black"/>
                    </a:solidFill>
                    <a:latin typeface="微软雅黑" panose="020B0503020204020204" pitchFamily="34" charset="-122"/>
                    <a:ea typeface="微软雅黑" panose="020B0503020204020204" pitchFamily="34" charset="-122"/>
                  </a:rPr>
                  <a:t>月</a:t>
                </a:r>
                <a:r>
                  <a:rPr lang="zh-CN" altLang="en-US" sz="700" b="1" dirty="0">
                    <a:solidFill>
                      <a:prstClr val="black"/>
                    </a:solidFill>
                    <a:latin typeface="微软雅黑" panose="020B0503020204020204" pitchFamily="34" charset="-122"/>
                    <a:ea typeface="微软雅黑" panose="020B0503020204020204" pitchFamily="34" charset="-122"/>
                  </a:rPr>
                  <a:t>，国务院《关于促进服务消费高质量发展的意见》</a:t>
                </a:r>
                <a:endParaRPr lang="en-US" altLang="zh-CN" sz="700" b="1" dirty="0">
                  <a:solidFill>
                    <a:prstClr val="black"/>
                  </a:solidFill>
                  <a:latin typeface="微软雅黑" panose="020B0503020204020204" pitchFamily="34" charset="-122"/>
                  <a:ea typeface="微软雅黑" panose="020B0503020204020204" pitchFamily="34" charset="-122"/>
                </a:endParaRPr>
              </a:p>
              <a:p>
                <a:pPr marL="171450" indent="-171450" algn="l" fontAlgn="auto">
                  <a:lnSpc>
                    <a:spcPct val="120000"/>
                  </a:lnSpc>
                  <a:spcBef>
                    <a:spcPts val="300"/>
                  </a:spcBef>
                  <a:buFont typeface="Arial" panose="020B0604020202020204" pitchFamily="34" charset="0"/>
                  <a:buChar char="•"/>
                  <a:defRPr/>
                </a:pPr>
                <a:r>
                  <a:rPr lang="zh-CN" altLang="en-US" sz="600" dirty="0">
                    <a:solidFill>
                      <a:prstClr val="black"/>
                    </a:solidFill>
                    <a:latin typeface="微软雅黑" panose="020B0503020204020204" pitchFamily="34" charset="-122"/>
                    <a:ea typeface="微软雅黑" panose="020B0503020204020204" pitchFamily="34" charset="-122"/>
                  </a:rPr>
                  <a:t>提出要加快生活服务数字化赋能，构建智慧商圈、智慧街区、智慧门店等消费新场景，加快</a:t>
                </a:r>
                <a:r>
                  <a:rPr lang="zh-CN" altLang="en-US" sz="600" dirty="0">
                    <a:solidFill>
                      <a:schemeClr val="tx1"/>
                    </a:solidFill>
                    <a:latin typeface="微软雅黑" panose="020B0503020204020204" pitchFamily="34" charset="-122"/>
                    <a:ea typeface="微软雅黑" panose="020B0503020204020204" pitchFamily="34" charset="-122"/>
                  </a:rPr>
                  <a:t>无人零售店</a:t>
                </a:r>
                <a:r>
                  <a:rPr lang="zh-CN" altLang="en-US" sz="600" dirty="0">
                    <a:solidFill>
                      <a:prstClr val="black"/>
                    </a:solidFill>
                    <a:latin typeface="微软雅黑" panose="020B0503020204020204" pitchFamily="34" charset="-122"/>
                    <a:ea typeface="微软雅黑" panose="020B0503020204020204" pitchFamily="34" charset="-122"/>
                  </a:rPr>
                  <a:t>、自提柜、云柜等新业态布局</a:t>
                </a:r>
                <a:r>
                  <a:rPr lang="en-US" altLang="zh-CN" sz="600" dirty="0">
                    <a:solidFill>
                      <a:prstClr val="black"/>
                    </a:solidFill>
                    <a:latin typeface="微软雅黑" panose="020B0503020204020204" pitchFamily="34" charset="-122"/>
                    <a:ea typeface="微软雅黑" panose="020B0503020204020204" pitchFamily="34" charset="-122"/>
                  </a:rPr>
                  <a:t>‌</a:t>
                </a:r>
                <a:r>
                  <a:rPr lang="zh-CN" altLang="en-US" sz="600" dirty="0">
                    <a:solidFill>
                      <a:prstClr val="black"/>
                    </a:solidFill>
                    <a:latin typeface="微软雅黑" panose="020B0503020204020204" pitchFamily="34" charset="-122"/>
                    <a:ea typeface="微软雅黑" panose="020B0503020204020204" pitchFamily="34" charset="-122"/>
                  </a:rPr>
                  <a:t>；</a:t>
                </a:r>
                <a:endParaRPr lang="zh-CN" altLang="en-US" sz="600" dirty="0">
                  <a:solidFill>
                    <a:prstClr val="black"/>
                  </a:solidFill>
                  <a:latin typeface="微软雅黑" panose="020B0503020204020204" pitchFamily="34" charset="-122"/>
                  <a:ea typeface="微软雅黑" panose="020B0503020204020204" pitchFamily="34" charset="-122"/>
                </a:endParaRPr>
              </a:p>
            </p:txBody>
          </p:sp>
          <p:sp>
            <p:nvSpPr>
              <p:cNvPr id="50" name="文本框 8"/>
              <p:cNvSpPr txBox="1"/>
              <p:nvPr/>
            </p:nvSpPr>
            <p:spPr>
              <a:xfrm>
                <a:off x="11226" y="4369"/>
                <a:ext cx="2900" cy="756"/>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无人小店、共享类</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模组</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：杭州共享类</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模组</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已规模化拓展</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9" name="矩形 68"/>
              <p:cNvSpPr/>
              <p:nvPr/>
            </p:nvSpPr>
            <p:spPr>
              <a:xfrm>
                <a:off x="7950" y="5584"/>
                <a:ext cx="2736"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l" fontAlgn="auto">
                  <a:lnSpc>
                    <a:spcPct val="120000"/>
                  </a:lnSpc>
                  <a:spcBef>
                    <a:spcPts val="300"/>
                  </a:spcBef>
                  <a:buFont typeface="Wingdings" panose="05000000000000000000" pitchFamily="2" charset="2"/>
                  <a:buChar char="n"/>
                  <a:defRPr/>
                </a:pPr>
                <a:r>
                  <a:rPr sz="700" b="1" dirty="0">
                    <a:solidFill>
                      <a:prstClr val="black"/>
                    </a:solidFill>
                    <a:latin typeface="微软雅黑" panose="020B0503020204020204" pitchFamily="34" charset="-122"/>
                    <a:ea typeface="微软雅黑" panose="020B0503020204020204" pitchFamily="34" charset="-122"/>
                  </a:rPr>
                  <a:t>2</a:t>
                </a:r>
                <a:r>
                  <a:rPr lang="en-US" sz="700" b="1" dirty="0">
                    <a:solidFill>
                      <a:prstClr val="black"/>
                    </a:solidFill>
                    <a:latin typeface="微软雅黑" panose="020B0503020204020204" pitchFamily="34" charset="-122"/>
                    <a:ea typeface="微软雅黑" panose="020B0503020204020204" pitchFamily="34" charset="-122"/>
                  </a:rPr>
                  <a:t>025</a:t>
                </a:r>
                <a:r>
                  <a:rPr lang="zh-CN" altLang="en-US" sz="700" b="1" dirty="0">
                    <a:solidFill>
                      <a:prstClr val="black"/>
                    </a:solidFill>
                    <a:latin typeface="微软雅黑" panose="020B0503020204020204" pitchFamily="34" charset="-122"/>
                    <a:ea typeface="微软雅黑" panose="020B0503020204020204" pitchFamily="34" charset="-122"/>
                  </a:rPr>
                  <a:t>年</a:t>
                </a:r>
                <a:r>
                  <a:rPr lang="en-US" altLang="zh-CN" sz="700" b="1" dirty="0">
                    <a:solidFill>
                      <a:prstClr val="black"/>
                    </a:solidFill>
                    <a:latin typeface="微软雅黑" panose="020B0503020204020204" pitchFamily="34" charset="-122"/>
                    <a:ea typeface="微软雅黑" panose="020B0503020204020204" pitchFamily="34" charset="-122"/>
                  </a:rPr>
                  <a:t>1</a:t>
                </a:r>
                <a:r>
                  <a:rPr lang="zh-CN" altLang="en-US" sz="700" b="1" dirty="0">
                    <a:solidFill>
                      <a:prstClr val="black"/>
                    </a:solidFill>
                    <a:latin typeface="微软雅黑" panose="020B0503020204020204" pitchFamily="34" charset="-122"/>
                    <a:ea typeface="微软雅黑" panose="020B0503020204020204" pitchFamily="34" charset="-122"/>
                  </a:rPr>
                  <a:t>月国务院《关于深化养老服务改革发展的意见》</a:t>
                </a:r>
                <a:endParaRPr lang="zh-CN" altLang="en-US" sz="700" b="1" dirty="0">
                  <a:solidFill>
                    <a:prstClr val="black"/>
                  </a:solidFill>
                  <a:latin typeface="微软雅黑" panose="020B0503020204020204" pitchFamily="34" charset="-122"/>
                  <a:ea typeface="微软雅黑" panose="020B0503020204020204" pitchFamily="34" charset="-122"/>
                </a:endParaRPr>
              </a:p>
              <a:p>
                <a:pPr marL="171450" indent="-171450" algn="l" fontAlgn="auto">
                  <a:lnSpc>
                    <a:spcPct val="120000"/>
                  </a:lnSpc>
                  <a:spcBef>
                    <a:spcPts val="300"/>
                  </a:spcBef>
                  <a:buFont typeface="Arial" panose="020B0604020202020204" pitchFamily="34" charset="0"/>
                  <a:buChar char="•"/>
                  <a:defRPr/>
                </a:pPr>
                <a:r>
                  <a:rPr lang="zh-CN" altLang="en-US" sz="600" dirty="0">
                    <a:solidFill>
                      <a:prstClr val="black"/>
                    </a:solidFill>
                    <a:latin typeface="微软雅黑" panose="020B0503020204020204" pitchFamily="34" charset="-122"/>
                    <a:ea typeface="微软雅黑" panose="020B0503020204020204" pitchFamily="34" charset="-122"/>
                  </a:rPr>
                  <a:t>提出深化全国智慧健康养老应用示范，推广智能化家居和智慧健康产品，探索开展居家养老安全风险预警和防范服务</a:t>
                </a:r>
                <a:endParaRPr lang="zh-CN" altLang="en-US" sz="600" dirty="0">
                  <a:solidFill>
                    <a:prstClr val="black"/>
                  </a:solidFill>
                  <a:latin typeface="微软雅黑" panose="020B0503020204020204" pitchFamily="34" charset="-122"/>
                  <a:ea typeface="微软雅黑" panose="020B0503020204020204" pitchFamily="34" charset="-122"/>
                </a:endParaRPr>
              </a:p>
            </p:txBody>
          </p:sp>
          <p:sp>
            <p:nvSpPr>
              <p:cNvPr id="70" name="文本框 8"/>
              <p:cNvSpPr txBox="1"/>
              <p:nvPr/>
            </p:nvSpPr>
            <p:spPr>
              <a:xfrm>
                <a:off x="7899" y="7236"/>
                <a:ext cx="2884" cy="58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体感（手环、血压器）应用</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：尚无规模化推进</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1" name="矩形 70"/>
              <p:cNvSpPr/>
              <p:nvPr/>
            </p:nvSpPr>
            <p:spPr>
              <a:xfrm>
                <a:off x="4646" y="2762"/>
                <a:ext cx="2737"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lgn="l">
                  <a:lnSpc>
                    <a:spcPct val="120000"/>
                  </a:lnSpc>
                  <a:spcBef>
                    <a:spcPts val="300"/>
                  </a:spcBef>
                  <a:buClrTx/>
                  <a:buSzTx/>
                  <a:buFont typeface="Wingdings" panose="05000000000000000000" pitchFamily="2" charset="2"/>
                  <a:buChar char="n"/>
                  <a:defRPr/>
                </a:pPr>
                <a:r>
                  <a:rPr sz="7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2024年3月教育部、国家消防救援局</a:t>
                </a:r>
                <a:r>
                  <a:rPr sz="700" b="1" dirty="0">
                    <a:solidFill>
                      <a:schemeClr val="tx1"/>
                    </a:solidFill>
                    <a:latin typeface="微软雅黑" panose="020B0503020204020204" pitchFamily="34" charset="-122"/>
                    <a:ea typeface="微软雅黑" panose="020B0503020204020204" pitchFamily="34" charset="-122"/>
                    <a:sym typeface="+mn-ea"/>
                  </a:rPr>
                  <a:t>《中小学校、幼儿园消防安全十项规定》</a:t>
                </a:r>
                <a:endParaRPr sz="700" b="1" dirty="0">
                  <a:solidFill>
                    <a:schemeClr val="tx1"/>
                  </a:solidFill>
                  <a:latin typeface="微软雅黑" panose="020B0503020204020204" pitchFamily="34" charset="-122"/>
                  <a:ea typeface="微软雅黑" panose="020B0503020204020204" pitchFamily="34" charset="-122"/>
                  <a:sym typeface="+mn-ea"/>
                </a:endParaRPr>
              </a:p>
              <a:p>
                <a:pPr marL="171450" lvl="0" indent="-171450" algn="l">
                  <a:lnSpc>
                    <a:spcPct val="120000"/>
                  </a:lnSpc>
                  <a:spcBef>
                    <a:spcPts val="300"/>
                  </a:spcBef>
                  <a:buClrTx/>
                  <a:buSzTx/>
                  <a:buFont typeface="Arial" panose="020B0604020202020204" pitchFamily="34" charset="0"/>
                  <a:buChar char="•"/>
                  <a:defRPr/>
                </a:pPr>
                <a:r>
                  <a:rPr sz="600" dirty="0">
                    <a:solidFill>
                      <a:schemeClr val="tx1"/>
                    </a:solidFill>
                    <a:latin typeface="微软雅黑" panose="020B0503020204020204" pitchFamily="34" charset="-122"/>
                    <a:ea typeface="微软雅黑" panose="020B0503020204020204" pitchFamily="34" charset="-122"/>
                    <a:sym typeface="+mn-ea"/>
                  </a:rPr>
                  <a:t>第七条指出:“学生宿舍或午休室必须安装火灾自动报警系统或具有联网功能的独立式火灾探测报警器”</a:t>
                </a:r>
                <a:endParaRPr lang="en-US" altLang="zh-CN" sz="600" dirty="0">
                  <a:solidFill>
                    <a:schemeClr val="tx1"/>
                  </a:solidFill>
                  <a:latin typeface="微软雅黑" panose="020B0503020204020204" pitchFamily="34" charset="-122"/>
                  <a:ea typeface="微软雅黑" panose="020B0503020204020204" pitchFamily="34" charset="-122"/>
                  <a:sym typeface="+mn-ea"/>
                </a:endParaRPr>
              </a:p>
              <a:p>
                <a:pPr marL="171450" lvl="0" indent="-171450" algn="l">
                  <a:lnSpc>
                    <a:spcPct val="120000"/>
                  </a:lnSpc>
                  <a:spcBef>
                    <a:spcPts val="300"/>
                  </a:spcBef>
                  <a:buClrTx/>
                  <a:buSzTx/>
                  <a:buFont typeface="Wingdings" panose="05000000000000000000" pitchFamily="2" charset="2"/>
                  <a:buChar char="n"/>
                  <a:defRPr/>
                </a:pPr>
                <a:endParaRPr lang="en-US" altLang="zh-CN" sz="600" dirty="0">
                  <a:solidFill>
                    <a:schemeClr val="tx1"/>
                  </a:solidFill>
                  <a:latin typeface="微软雅黑" panose="020B0503020204020204" pitchFamily="34" charset="-122"/>
                  <a:ea typeface="微软雅黑" panose="020B0503020204020204" pitchFamily="34" charset="-122"/>
                  <a:sym typeface="+mn-ea"/>
                </a:endParaRPr>
              </a:p>
            </p:txBody>
          </p:sp>
          <p:sp>
            <p:nvSpPr>
              <p:cNvPr id="72" name="文本框 8"/>
              <p:cNvSpPr txBox="1"/>
              <p:nvPr/>
            </p:nvSpPr>
            <p:spPr>
              <a:xfrm>
                <a:off x="4737" y="4378"/>
                <a:ext cx="2699" cy="74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烟感应用（安全生产、学校）</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类客户（含校园）推广，全省均有发展</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5" name="矩形 74"/>
              <p:cNvSpPr/>
              <p:nvPr/>
            </p:nvSpPr>
            <p:spPr>
              <a:xfrm>
                <a:off x="7949" y="2761"/>
                <a:ext cx="2737"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l" fontAlgn="auto">
                  <a:lnSpc>
                    <a:spcPct val="120000"/>
                  </a:lnSpc>
                  <a:spcBef>
                    <a:spcPts val="300"/>
                  </a:spcBef>
                  <a:buFont typeface="Wingdings" panose="05000000000000000000" pitchFamily="2" charset="2"/>
                  <a:buChar char="n"/>
                  <a:defRPr/>
                </a:pPr>
                <a:r>
                  <a:rPr sz="700" b="1" dirty="0">
                    <a:solidFill>
                      <a:prstClr val="black"/>
                    </a:solidFill>
                    <a:latin typeface="微软雅黑" panose="020B0503020204020204" pitchFamily="34" charset="-122"/>
                    <a:ea typeface="微软雅黑" panose="020B0503020204020204" pitchFamily="34" charset="-122"/>
                  </a:rPr>
                  <a:t>2024年</a:t>
                </a:r>
                <a:r>
                  <a:rPr lang="en-US" sz="700" b="1" dirty="0">
                    <a:solidFill>
                      <a:prstClr val="black"/>
                    </a:solidFill>
                    <a:latin typeface="微软雅黑" panose="020B0503020204020204" pitchFamily="34" charset="-122"/>
                    <a:ea typeface="微软雅黑" panose="020B0503020204020204" pitchFamily="34" charset="-122"/>
                  </a:rPr>
                  <a:t>4</a:t>
                </a:r>
                <a:r>
                  <a:rPr sz="700" b="1" dirty="0">
                    <a:solidFill>
                      <a:prstClr val="black"/>
                    </a:solidFill>
                    <a:latin typeface="微软雅黑" panose="020B0503020204020204" pitchFamily="34" charset="-122"/>
                    <a:ea typeface="微软雅黑" panose="020B0503020204020204" pitchFamily="34" charset="-122"/>
                  </a:rPr>
                  <a:t>月</a:t>
                </a:r>
                <a:r>
                  <a:rPr lang="zh-CN" altLang="en-US" sz="700" b="1" dirty="0">
                    <a:solidFill>
                      <a:prstClr val="black"/>
                    </a:solidFill>
                    <a:latin typeface="微软雅黑" panose="020B0503020204020204" pitchFamily="34" charset="-122"/>
                    <a:ea typeface="微软雅黑" panose="020B0503020204020204" pitchFamily="34" charset="-122"/>
                  </a:rPr>
                  <a:t>，国家司法部发布了《关于民宿（网约房）治安管理的职责规定》</a:t>
                </a:r>
                <a:endParaRPr lang="zh-CN" altLang="en-US" sz="700" b="1" dirty="0">
                  <a:solidFill>
                    <a:prstClr val="black"/>
                  </a:solidFill>
                  <a:latin typeface="微软雅黑" panose="020B0503020204020204" pitchFamily="34" charset="-122"/>
                  <a:ea typeface="微软雅黑" panose="020B0503020204020204" pitchFamily="34" charset="-122"/>
                </a:endParaRPr>
              </a:p>
              <a:p>
                <a:pPr marL="171450" indent="-171450" algn="l" fontAlgn="auto">
                  <a:lnSpc>
                    <a:spcPct val="120000"/>
                  </a:lnSpc>
                  <a:spcBef>
                    <a:spcPts val="300"/>
                  </a:spcBef>
                  <a:buFont typeface="Arial" panose="020B0604020202020204" pitchFamily="34" charset="0"/>
                  <a:buChar char="•"/>
                  <a:defRPr/>
                </a:pPr>
                <a:r>
                  <a:rPr lang="zh-CN" altLang="en-US" sz="600" dirty="0">
                    <a:solidFill>
                      <a:prstClr val="black"/>
                    </a:solidFill>
                    <a:latin typeface="微软雅黑" panose="020B0503020204020204" pitchFamily="34" charset="-122"/>
                    <a:ea typeface="微软雅黑" panose="020B0503020204020204" pitchFamily="34" charset="-122"/>
                  </a:rPr>
                  <a:t>明确了公安机关在民宿（网约房）治安管理中的职责</a:t>
                </a:r>
                <a:endParaRPr lang="zh-CN" altLang="en-US" sz="600" dirty="0">
                  <a:solidFill>
                    <a:prstClr val="black"/>
                  </a:solidFill>
                  <a:latin typeface="微软雅黑" panose="020B0503020204020204" pitchFamily="34" charset="-122"/>
                  <a:ea typeface="微软雅黑" panose="020B0503020204020204" pitchFamily="34" charset="-122"/>
                </a:endParaRPr>
              </a:p>
            </p:txBody>
          </p:sp>
          <p:sp>
            <p:nvSpPr>
              <p:cNvPr id="76" name="文本框 8"/>
              <p:cNvSpPr txBox="1"/>
              <p:nvPr/>
            </p:nvSpPr>
            <p:spPr>
              <a:xfrm>
                <a:off x="8044" y="4377"/>
                <a:ext cx="2695" cy="747"/>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平台</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应用</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服务（门锁等）</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舟山、台州等地市已有业务落地</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39"/>
              <p:cNvSpPr/>
              <p:nvPr>
                <p:custDataLst>
                  <p:tags r:id="rId11"/>
                </p:custDataLst>
              </p:nvPr>
            </p:nvSpPr>
            <p:spPr>
              <a:xfrm>
                <a:off x="1221" y="2612"/>
                <a:ext cx="3006" cy="258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6" name="矩形 42"/>
              <p:cNvSpPr/>
              <p:nvPr>
                <p:custDataLst>
                  <p:tags r:id="rId12"/>
                </p:custDataLst>
              </p:nvPr>
            </p:nvSpPr>
            <p:spPr bwMode="auto">
              <a:xfrm>
                <a:off x="2029" y="2399"/>
                <a:ext cx="1488"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医保刷脸</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2" name="矩形 11"/>
              <p:cNvSpPr/>
              <p:nvPr/>
            </p:nvSpPr>
            <p:spPr>
              <a:xfrm>
                <a:off x="1292" y="2764"/>
                <a:ext cx="2798"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l" fontAlgn="auto">
                  <a:lnSpc>
                    <a:spcPct val="120000"/>
                  </a:lnSpc>
                  <a:spcBef>
                    <a:spcPts val="300"/>
                  </a:spcBef>
                  <a:buFont typeface="Wingdings" panose="05000000000000000000" pitchFamily="2" charset="2"/>
                  <a:buChar char="n"/>
                  <a:defRPr/>
                </a:pPr>
                <a:r>
                  <a:rPr lang="en-US" altLang="zh-CN" sz="700" b="1" dirty="0">
                    <a:solidFill>
                      <a:prstClr val="black"/>
                    </a:solidFill>
                    <a:latin typeface="微软雅黑" panose="020B0503020204020204" pitchFamily="34" charset="-122"/>
                    <a:ea typeface="微软雅黑" panose="020B0503020204020204" pitchFamily="34" charset="-122"/>
                  </a:rPr>
                  <a:t>2024</a:t>
                </a:r>
                <a:r>
                  <a:rPr lang="zh-CN" altLang="en-US" sz="700" b="1" dirty="0">
                    <a:solidFill>
                      <a:prstClr val="black"/>
                    </a:solidFill>
                    <a:latin typeface="微软雅黑" panose="020B0503020204020204" pitchFamily="34" charset="-122"/>
                    <a:ea typeface="微软雅黑" panose="020B0503020204020204" pitchFamily="34" charset="-122"/>
                  </a:rPr>
                  <a:t>年</a:t>
                </a:r>
                <a:r>
                  <a:rPr lang="en-US" altLang="zh-CN" sz="700" b="1" dirty="0">
                    <a:solidFill>
                      <a:prstClr val="black"/>
                    </a:solidFill>
                    <a:latin typeface="微软雅黑" panose="020B0503020204020204" pitchFamily="34" charset="-122"/>
                    <a:ea typeface="微软雅黑" panose="020B0503020204020204" pitchFamily="34" charset="-122"/>
                  </a:rPr>
                  <a:t>2</a:t>
                </a:r>
                <a:r>
                  <a:rPr lang="zh-CN" altLang="en-US" sz="700" b="1" dirty="0">
                    <a:solidFill>
                      <a:prstClr val="black"/>
                    </a:solidFill>
                    <a:latin typeface="微软雅黑" panose="020B0503020204020204" pitchFamily="34" charset="-122"/>
                    <a:ea typeface="微软雅黑" panose="020B0503020204020204" pitchFamily="34" charset="-122"/>
                  </a:rPr>
                  <a:t>月份浙江省医保局办《关于启用医保业务综合服务终端的通知》</a:t>
                </a:r>
                <a:endParaRPr lang="en-US" altLang="zh-CN" sz="700" b="1" dirty="0">
                  <a:solidFill>
                    <a:prstClr val="black"/>
                  </a:solidFill>
                  <a:latin typeface="微软雅黑" panose="020B0503020204020204" pitchFamily="34" charset="-122"/>
                  <a:ea typeface="微软雅黑" panose="020B0503020204020204" pitchFamily="34" charset="-122"/>
                </a:endParaRPr>
              </a:p>
              <a:p>
                <a:pPr marL="171450" indent="-171450" algn="l" fontAlgn="auto">
                  <a:lnSpc>
                    <a:spcPct val="120000"/>
                  </a:lnSpc>
                  <a:spcBef>
                    <a:spcPts val="300"/>
                  </a:spcBef>
                  <a:buFont typeface="Arial" panose="020B0604020202020204" pitchFamily="34" charset="0"/>
                  <a:buChar char="•"/>
                  <a:defRPr/>
                </a:pPr>
                <a:r>
                  <a:rPr lang="zh-CN" altLang="en-US" sz="600" dirty="0">
                    <a:solidFill>
                      <a:prstClr val="black"/>
                    </a:solidFill>
                    <a:latin typeface="微软雅黑" panose="020B0503020204020204" pitchFamily="34" charset="-122"/>
                    <a:ea typeface="微软雅黑" panose="020B0503020204020204" pitchFamily="34" charset="-122"/>
                  </a:rPr>
                  <a:t>提出两定机构需要部署支持扫码应用、刷脸应用和医保交易受理等多种医保支付能力的医保终端</a:t>
                </a:r>
                <a:endParaRPr lang="zh-CN" altLang="en-US" sz="600" dirty="0">
                  <a:solidFill>
                    <a:prstClr val="black"/>
                  </a:solidFill>
                  <a:latin typeface="微软雅黑" panose="020B0503020204020204" pitchFamily="34" charset="-122"/>
                  <a:ea typeface="微软雅黑" panose="020B0503020204020204" pitchFamily="34" charset="-122"/>
                </a:endParaRPr>
              </a:p>
            </p:txBody>
          </p:sp>
          <p:sp>
            <p:nvSpPr>
              <p:cNvPr id="15" name="文本框 8"/>
              <p:cNvSpPr txBox="1"/>
              <p:nvPr/>
            </p:nvSpPr>
            <p:spPr>
              <a:xfrm>
                <a:off x="1379" y="4380"/>
                <a:ext cx="2823" cy="78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医保终端服务（</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两定机构</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：全省拓展</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3000</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余套，其中上周绍兴新增需求</a:t>
                </a:r>
                <a:r>
                  <a:rPr lang="en-US" alt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套</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9"/>
              <p:cNvSpPr/>
              <p:nvPr>
                <p:custDataLst>
                  <p:tags r:id="rId13"/>
                </p:custDataLst>
              </p:nvPr>
            </p:nvSpPr>
            <p:spPr>
              <a:xfrm>
                <a:off x="1222" y="5464"/>
                <a:ext cx="2986" cy="242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3" name="矩形 42"/>
              <p:cNvSpPr/>
              <p:nvPr>
                <p:custDataLst>
                  <p:tags r:id="rId14"/>
                </p:custDataLst>
              </p:nvPr>
            </p:nvSpPr>
            <p:spPr bwMode="auto">
              <a:xfrm>
                <a:off x="1897" y="5242"/>
                <a:ext cx="1667"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智慧城市</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6" name="矩形 15"/>
              <p:cNvSpPr/>
              <p:nvPr/>
            </p:nvSpPr>
            <p:spPr>
              <a:xfrm>
                <a:off x="1315" y="5622"/>
                <a:ext cx="2737"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lgn="l" fontAlgn="auto">
                  <a:lnSpc>
                    <a:spcPct val="120000"/>
                  </a:lnSpc>
                  <a:spcBef>
                    <a:spcPts val="300"/>
                  </a:spcBef>
                  <a:buClrTx/>
                  <a:buSzTx/>
                  <a:buFont typeface="Wingdings" panose="05000000000000000000" pitchFamily="2" charset="2"/>
                  <a:buChar char="n"/>
                  <a:defRPr/>
                </a:pPr>
                <a:r>
                  <a:rPr sz="700" b="1" dirty="0">
                    <a:solidFill>
                      <a:prstClr val="black"/>
                    </a:solidFill>
                    <a:latin typeface="微软雅黑" panose="020B0503020204020204" pitchFamily="34" charset="-122"/>
                    <a:ea typeface="微软雅黑" panose="020B0503020204020204" pitchFamily="34" charset="-122"/>
                  </a:rPr>
                  <a:t>2024年11月，</a:t>
                </a:r>
                <a:r>
                  <a:rPr sz="7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国务院办公厅</a:t>
                </a:r>
                <a:endParaRPr sz="7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indent="0" algn="l" fontAlgn="auto">
                  <a:lnSpc>
                    <a:spcPct val="120000"/>
                  </a:lnSpc>
                  <a:spcBef>
                    <a:spcPts val="300"/>
                  </a:spcBef>
                  <a:buClrTx/>
                  <a:buSzTx/>
                  <a:buFont typeface="Wingdings" panose="05000000000000000000" pitchFamily="2" charset="2"/>
                  <a:buNone/>
                  <a:defRPr/>
                </a:pPr>
                <a:r>
                  <a:rPr sz="700" b="1" dirty="0">
                    <a:solidFill>
                      <a:prstClr val="black"/>
                    </a:solidFill>
                    <a:latin typeface="微软雅黑" panose="020B0503020204020204" pitchFamily="34" charset="-122"/>
                    <a:ea typeface="微软雅黑" panose="020B0503020204020204" pitchFamily="34" charset="-122"/>
                    <a:sym typeface="+mn-ea"/>
                  </a:rPr>
                  <a:t>《关于推进新型城市基础设施建设打造韧性城市的意见》</a:t>
                </a:r>
                <a:endParaRPr sz="700" b="1" dirty="0">
                  <a:solidFill>
                    <a:prstClr val="black"/>
                  </a:solidFill>
                  <a:latin typeface="微软雅黑" panose="020B0503020204020204" pitchFamily="34" charset="-122"/>
                  <a:ea typeface="微软雅黑" panose="020B0503020204020204" pitchFamily="34" charset="-122"/>
                  <a:sym typeface="+mn-ea"/>
                </a:endParaRPr>
              </a:p>
              <a:p>
                <a:pPr marL="171450" indent="-171450" algn="l" fontAlgn="auto">
                  <a:lnSpc>
                    <a:spcPct val="120000"/>
                  </a:lnSpc>
                  <a:spcBef>
                    <a:spcPts val="300"/>
                  </a:spcBef>
                  <a:buClrTx/>
                  <a:buSzTx/>
                  <a:buFont typeface="Arial" panose="020B0604020202020204" pitchFamily="34" charset="0"/>
                  <a:buChar char="•"/>
                  <a:defRPr/>
                </a:pPr>
                <a:r>
                  <a:rPr lang="zh-CN" altLang="en-US" sz="600" dirty="0">
                    <a:solidFill>
                      <a:prstClr val="black"/>
                    </a:solidFill>
                    <a:latin typeface="微软雅黑" panose="020B0503020204020204" pitchFamily="34" charset="-122"/>
                    <a:ea typeface="微软雅黑" panose="020B0503020204020204" pitchFamily="34" charset="-122"/>
                    <a:sym typeface="+mn-ea"/>
                  </a:rPr>
                  <a:t>提出以信息平台建设为牵引，以智能设施建设为基础，以智慧应用场景为依托，推动城市基础设施改造</a:t>
                </a:r>
                <a:endParaRPr lang="zh-CN" altLang="en-US" sz="600" dirty="0">
                  <a:solidFill>
                    <a:prstClr val="black"/>
                  </a:solidFill>
                  <a:latin typeface="微软雅黑" panose="020B0503020204020204" pitchFamily="34" charset="-122"/>
                  <a:ea typeface="微软雅黑" panose="020B0503020204020204" pitchFamily="34" charset="-122"/>
                  <a:sym typeface="+mn-ea"/>
                </a:endParaRPr>
              </a:p>
            </p:txBody>
          </p:sp>
          <p:sp>
            <p:nvSpPr>
              <p:cNvPr id="17" name="文本框 8"/>
              <p:cNvSpPr txBox="1"/>
              <p:nvPr/>
            </p:nvSpPr>
            <p:spPr>
              <a:xfrm>
                <a:off x="1346" y="7246"/>
                <a:ext cx="2893" cy="58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物联网中台、市政感知应用</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：温州、湖州已有业务落地</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矩形 39"/>
              <p:cNvSpPr/>
              <p:nvPr>
                <p:custDataLst>
                  <p:tags r:id="rId15"/>
                </p:custDataLst>
              </p:nvPr>
            </p:nvSpPr>
            <p:spPr>
              <a:xfrm>
                <a:off x="4553" y="5464"/>
                <a:ext cx="2985" cy="24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9" name="矩形 42"/>
              <p:cNvSpPr/>
              <p:nvPr>
                <p:custDataLst>
                  <p:tags r:id="rId16"/>
                </p:custDataLst>
              </p:nvPr>
            </p:nvSpPr>
            <p:spPr bwMode="auto">
              <a:xfrm>
                <a:off x="5370" y="5261"/>
                <a:ext cx="1456"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电动车新国标</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0" name="矩形 19"/>
              <p:cNvSpPr/>
              <p:nvPr/>
            </p:nvSpPr>
            <p:spPr>
              <a:xfrm>
                <a:off x="4639" y="5637"/>
                <a:ext cx="2745"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lgn="l" fontAlgn="auto">
                  <a:lnSpc>
                    <a:spcPct val="120000"/>
                  </a:lnSpc>
                  <a:spcBef>
                    <a:spcPts val="300"/>
                  </a:spcBef>
                  <a:buClrTx/>
                  <a:buSzTx/>
                  <a:buFont typeface="Wingdings" panose="05000000000000000000" pitchFamily="2" charset="2"/>
                  <a:buChar char="n"/>
                  <a:defRPr/>
                </a:pPr>
                <a:r>
                  <a:rPr lang="en-US" altLang="zh-CN" sz="700" b="1" dirty="0">
                    <a:solidFill>
                      <a:prstClr val="black"/>
                    </a:solidFill>
                    <a:latin typeface="微软雅黑" panose="020B0503020204020204" pitchFamily="34" charset="-122"/>
                    <a:ea typeface="微软雅黑" panose="020B0503020204020204" pitchFamily="34" charset="-122"/>
                    <a:sym typeface="+mn-ea"/>
                  </a:rPr>
                  <a:t>2024</a:t>
                </a:r>
                <a:r>
                  <a:rPr lang="zh-CN" altLang="en-US" sz="700" b="1" dirty="0">
                    <a:solidFill>
                      <a:prstClr val="black"/>
                    </a:solidFill>
                    <a:latin typeface="微软雅黑" panose="020B0503020204020204" pitchFamily="34" charset="-122"/>
                    <a:ea typeface="微软雅黑" panose="020B0503020204020204" pitchFamily="34" charset="-122"/>
                    <a:sym typeface="+mn-ea"/>
                  </a:rPr>
                  <a:t>年</a:t>
                </a:r>
                <a:r>
                  <a:rPr lang="en-US" altLang="zh-CN" sz="700" b="1" dirty="0">
                    <a:solidFill>
                      <a:prstClr val="black"/>
                    </a:solidFill>
                    <a:latin typeface="微软雅黑" panose="020B0503020204020204" pitchFamily="34" charset="-122"/>
                    <a:ea typeface="微软雅黑" panose="020B0503020204020204" pitchFamily="34" charset="-122"/>
                    <a:sym typeface="+mn-ea"/>
                  </a:rPr>
                  <a:t>12</a:t>
                </a:r>
                <a:r>
                  <a:rPr lang="zh-CN" altLang="en-US" sz="700" b="1" dirty="0">
                    <a:solidFill>
                      <a:prstClr val="black"/>
                    </a:solidFill>
                    <a:latin typeface="微软雅黑" panose="020B0503020204020204" pitchFamily="34" charset="-122"/>
                    <a:ea typeface="微软雅黑" panose="020B0503020204020204" pitchFamily="34" charset="-122"/>
                    <a:sym typeface="+mn-ea"/>
                  </a:rPr>
                  <a:t>月工业和信息化部、市场监管总局等部门组织修订的强制性国家标准《电动自行车安全技术规范》公布，</a:t>
                </a:r>
                <a:r>
                  <a:rPr lang="en-US" sz="700" b="1" dirty="0">
                    <a:solidFill>
                      <a:prstClr val="black"/>
                    </a:solidFill>
                    <a:latin typeface="微软雅黑" panose="020B0503020204020204" pitchFamily="34" charset="-122"/>
                    <a:ea typeface="微软雅黑" panose="020B0503020204020204" pitchFamily="34" charset="-122"/>
                    <a:sym typeface="+mn-ea"/>
                  </a:rPr>
                  <a:t>2025</a:t>
                </a:r>
                <a:r>
                  <a:rPr lang="zh-CN" altLang="en-US" sz="700" b="1" dirty="0">
                    <a:solidFill>
                      <a:prstClr val="black"/>
                    </a:solidFill>
                    <a:latin typeface="微软雅黑" panose="020B0503020204020204" pitchFamily="34" charset="-122"/>
                    <a:ea typeface="微软雅黑" panose="020B0503020204020204" pitchFamily="34" charset="-122"/>
                    <a:sym typeface="+mn-ea"/>
                  </a:rPr>
                  <a:t>年</a:t>
                </a:r>
                <a:r>
                  <a:rPr lang="en-US" sz="700" b="1" dirty="0">
                    <a:solidFill>
                      <a:prstClr val="black"/>
                    </a:solidFill>
                    <a:latin typeface="微软雅黑" panose="020B0503020204020204" pitchFamily="34" charset="-122"/>
                    <a:ea typeface="微软雅黑" panose="020B0503020204020204" pitchFamily="34" charset="-122"/>
                    <a:sym typeface="+mn-ea"/>
                  </a:rPr>
                  <a:t>9</a:t>
                </a:r>
                <a:r>
                  <a:rPr lang="zh-CN" altLang="en-US" sz="700" b="1" dirty="0">
                    <a:solidFill>
                      <a:prstClr val="black"/>
                    </a:solidFill>
                    <a:latin typeface="微软雅黑" panose="020B0503020204020204" pitchFamily="34" charset="-122"/>
                    <a:ea typeface="微软雅黑" panose="020B0503020204020204" pitchFamily="34" charset="-122"/>
                    <a:sym typeface="+mn-ea"/>
                  </a:rPr>
                  <a:t>月</a:t>
                </a:r>
                <a:r>
                  <a:rPr lang="en-US" altLang="zh-CN" sz="700" b="1" dirty="0">
                    <a:solidFill>
                      <a:prstClr val="black"/>
                    </a:solidFill>
                    <a:latin typeface="微软雅黑" panose="020B0503020204020204" pitchFamily="34" charset="-122"/>
                    <a:ea typeface="微软雅黑" panose="020B0503020204020204" pitchFamily="34" charset="-122"/>
                    <a:sym typeface="+mn-ea"/>
                  </a:rPr>
                  <a:t>1</a:t>
                </a:r>
                <a:r>
                  <a:rPr lang="zh-CN" altLang="en-US" sz="700" b="1" dirty="0">
                    <a:solidFill>
                      <a:prstClr val="black"/>
                    </a:solidFill>
                    <a:latin typeface="微软雅黑" panose="020B0503020204020204" pitchFamily="34" charset="-122"/>
                    <a:ea typeface="微软雅黑" panose="020B0503020204020204" pitchFamily="34" charset="-122"/>
                    <a:sym typeface="+mn-ea"/>
                  </a:rPr>
                  <a:t>日正式实施</a:t>
                </a:r>
                <a:endParaRPr lang="zh-CN" sz="700" b="1" dirty="0">
                  <a:solidFill>
                    <a:prstClr val="black"/>
                  </a:solidFill>
                  <a:latin typeface="微软雅黑" panose="020B0503020204020204" pitchFamily="34" charset="-122"/>
                  <a:ea typeface="微软雅黑" panose="020B0503020204020204" pitchFamily="34" charset="-122"/>
                  <a:sym typeface="+mn-ea"/>
                </a:endParaRPr>
              </a:p>
              <a:p>
                <a:pPr marL="171450" lvl="0" indent="-171450" algn="l" fontAlgn="auto">
                  <a:lnSpc>
                    <a:spcPct val="120000"/>
                  </a:lnSpc>
                  <a:spcBef>
                    <a:spcPts val="300"/>
                  </a:spcBef>
                  <a:buClrTx/>
                  <a:buSzTx/>
                  <a:buFont typeface="Arial" panose="020B0604020202020204" pitchFamily="34" charset="0"/>
                  <a:buChar char="•"/>
                  <a:defRPr/>
                </a:pPr>
                <a:r>
                  <a:rPr lang="zh-CN" sz="600" dirty="0">
                    <a:solidFill>
                      <a:schemeClr val="tx1"/>
                    </a:solidFill>
                    <a:latin typeface="微软雅黑" panose="020B0503020204020204" pitchFamily="34" charset="-122"/>
                    <a:ea typeface="微软雅黑" panose="020B0503020204020204" pitchFamily="34" charset="-122"/>
                    <a:sym typeface="+mn-ea"/>
                  </a:rPr>
                  <a:t>要求具备定位监测功能</a:t>
                </a:r>
                <a:endParaRPr lang="zh-CN" sz="600" dirty="0">
                  <a:solidFill>
                    <a:schemeClr val="tx1"/>
                  </a:solidFill>
                  <a:latin typeface="微软雅黑" panose="020B0503020204020204" pitchFamily="34" charset="-122"/>
                  <a:ea typeface="微软雅黑" panose="020B0503020204020204" pitchFamily="34" charset="-122"/>
                  <a:sym typeface="+mn-ea"/>
                </a:endParaRPr>
              </a:p>
            </p:txBody>
          </p:sp>
          <p:sp>
            <p:nvSpPr>
              <p:cNvPr id="21" name="文本框 8"/>
              <p:cNvSpPr txBox="1"/>
              <p:nvPr/>
            </p:nvSpPr>
            <p:spPr>
              <a:xfrm>
                <a:off x="4581" y="7248"/>
                <a:ext cx="2933" cy="58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电动车定位模块</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：台州、</a:t>
                </a:r>
                <a:r>
                  <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rPr>
                  <a:t>金华已有需求反馈</a:t>
                </a:r>
                <a:endParaRPr lang="zh-CN" altLang="en-US"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custDataLst>
                  <p:tags r:id="rId17"/>
                </p:custDataLst>
              </p:nvPr>
            </p:nvSpPr>
            <p:spPr>
              <a:xfrm>
                <a:off x="11069" y="5436"/>
                <a:ext cx="3011" cy="245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3" name="矩形 22"/>
              <p:cNvSpPr/>
              <p:nvPr>
                <p:custDataLst>
                  <p:tags r:id="rId18"/>
                </p:custDataLst>
              </p:nvPr>
            </p:nvSpPr>
            <p:spPr bwMode="auto">
              <a:xfrm>
                <a:off x="11882" y="5257"/>
                <a:ext cx="1464" cy="464"/>
              </a:xfrm>
              <a:prstGeom prst="rect">
                <a:avLst/>
              </a:prstGeom>
              <a:solidFill>
                <a:schemeClr val="bg1"/>
              </a:solidFill>
              <a:ln w="12700">
                <a:noFill/>
                <a:prstDash val="sysDash"/>
              </a:ln>
            </p:spPr>
            <p:txBody>
              <a:bodyPr wrap="square" lIns="127548" tIns="81269" rIns="127548" bIns="81269" rtlCol="0" anchor="ctr" anchorCtr="0">
                <a:noAutofit/>
              </a:bodyPr>
              <a:lstStyle/>
              <a:p>
                <a:pPr lvl="0" algn="ctr" defTabSz="685800">
                  <a:buClrTx/>
                  <a:buSzTx/>
                  <a:buFontTx/>
                </a:pPr>
                <a:r>
                  <a:rPr lang="zh-CN" sz="700" b="1" dirty="0">
                    <a:solidFill>
                      <a:srgbClr val="FF0000"/>
                    </a:solidFill>
                    <a:latin typeface="微软雅黑" panose="020B0503020204020204" pitchFamily="34" charset="-122"/>
                    <a:ea typeface="微软雅黑" panose="020B0503020204020204" pitchFamily="34" charset="-122"/>
                    <a:sym typeface="+mn-ea"/>
                  </a:rPr>
                  <a:t>灯联网</a:t>
                </a:r>
                <a:endParaRPr lang="zh-CN" sz="7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4" name="矩形 23"/>
              <p:cNvSpPr/>
              <p:nvPr/>
            </p:nvSpPr>
            <p:spPr>
              <a:xfrm>
                <a:off x="11168" y="5612"/>
                <a:ext cx="2756" cy="15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lgn="l" fontAlgn="auto">
                  <a:lnSpc>
                    <a:spcPct val="120000"/>
                  </a:lnSpc>
                  <a:spcBef>
                    <a:spcPts val="300"/>
                  </a:spcBef>
                  <a:buClrTx/>
                  <a:buSzTx/>
                  <a:buFont typeface="Wingdings" panose="05000000000000000000" pitchFamily="2" charset="2"/>
                  <a:buChar char="n"/>
                  <a:defRPr/>
                </a:pPr>
                <a:r>
                  <a:rPr lang="en-US" sz="700" b="1" dirty="0">
                    <a:solidFill>
                      <a:prstClr val="black"/>
                    </a:solidFill>
                    <a:latin typeface="微软雅黑" panose="020B0503020204020204" pitchFamily="34" charset="-122"/>
                    <a:ea typeface="微软雅黑" panose="020B0503020204020204" pitchFamily="34" charset="-122"/>
                    <a:sym typeface="+mn-ea"/>
                  </a:rPr>
                  <a:t>2025</a:t>
                </a:r>
                <a:r>
                  <a:rPr lang="zh-CN" altLang="en-US" sz="700" b="1" dirty="0">
                    <a:solidFill>
                      <a:prstClr val="black"/>
                    </a:solidFill>
                    <a:latin typeface="微软雅黑" panose="020B0503020204020204" pitchFamily="34" charset="-122"/>
                    <a:ea typeface="微软雅黑" panose="020B0503020204020204" pitchFamily="34" charset="-122"/>
                    <a:sym typeface="+mn-ea"/>
                  </a:rPr>
                  <a:t>年</a:t>
                </a:r>
                <a:r>
                  <a:rPr lang="en-US" altLang="zh-CN" sz="700" b="1" dirty="0">
                    <a:solidFill>
                      <a:prstClr val="black"/>
                    </a:solidFill>
                    <a:latin typeface="微软雅黑" panose="020B0503020204020204" pitchFamily="34" charset="-122"/>
                    <a:ea typeface="微软雅黑" panose="020B0503020204020204" pitchFamily="34" charset="-122"/>
                    <a:sym typeface="+mn-ea"/>
                  </a:rPr>
                  <a:t>6</a:t>
                </a:r>
                <a:r>
                  <a:rPr lang="zh-CN" altLang="en-US" sz="700" b="1" dirty="0">
                    <a:solidFill>
                      <a:prstClr val="black"/>
                    </a:solidFill>
                    <a:latin typeface="微软雅黑" panose="020B0503020204020204" pitchFamily="34" charset="-122"/>
                    <a:ea typeface="微软雅黑" panose="020B0503020204020204" pitchFamily="34" charset="-122"/>
                    <a:sym typeface="+mn-ea"/>
                  </a:rPr>
                  <a:t>月</a:t>
                </a:r>
                <a:r>
                  <a:rPr lang="en-US" altLang="zh-CN" sz="700" b="1" dirty="0">
                    <a:solidFill>
                      <a:prstClr val="black"/>
                    </a:solidFill>
                    <a:latin typeface="微软雅黑" panose="020B0503020204020204" pitchFamily="34" charset="-122"/>
                    <a:ea typeface="微软雅黑" panose="020B0503020204020204" pitchFamily="34" charset="-122"/>
                    <a:sym typeface="+mn-ea"/>
                  </a:rPr>
                  <a:t>8</a:t>
                </a:r>
                <a:r>
                  <a:rPr lang="zh-CN" altLang="en-US" sz="700" b="1" dirty="0">
                    <a:solidFill>
                      <a:prstClr val="black"/>
                    </a:solidFill>
                    <a:latin typeface="微软雅黑" panose="020B0503020204020204" pitchFamily="34" charset="-122"/>
                    <a:ea typeface="微软雅黑" panose="020B0503020204020204" pitchFamily="34" charset="-122"/>
                    <a:sym typeface="+mn-ea"/>
                  </a:rPr>
                  <a:t>日财政部、住房城乡建设部组织开展了</a:t>
                </a:r>
                <a:r>
                  <a:rPr lang="en-US" altLang="zh-CN" sz="700" b="1" dirty="0">
                    <a:solidFill>
                      <a:prstClr val="black"/>
                    </a:solidFill>
                    <a:latin typeface="微软雅黑" panose="020B0503020204020204" pitchFamily="34" charset="-122"/>
                    <a:ea typeface="微软雅黑" panose="020B0503020204020204" pitchFamily="34" charset="-122"/>
                    <a:sym typeface="+mn-ea"/>
                  </a:rPr>
                  <a:t>2025</a:t>
                </a:r>
                <a:r>
                  <a:rPr lang="zh-CN" altLang="en-US" sz="700" b="1" dirty="0">
                    <a:solidFill>
                      <a:prstClr val="black"/>
                    </a:solidFill>
                    <a:latin typeface="微软雅黑" panose="020B0503020204020204" pitchFamily="34" charset="-122"/>
                    <a:ea typeface="微软雅黑" panose="020B0503020204020204" pitchFamily="34" charset="-122"/>
                    <a:sym typeface="+mn-ea"/>
                  </a:rPr>
                  <a:t>年度中央财政支持实施城市更新行动评选</a:t>
                </a:r>
                <a:r>
                  <a:rPr lang="zh-CN" sz="700" b="1" dirty="0">
                    <a:solidFill>
                      <a:prstClr val="black"/>
                    </a:solidFill>
                    <a:latin typeface="微软雅黑" panose="020B0503020204020204" pitchFamily="34" charset="-122"/>
                    <a:ea typeface="微软雅黑" panose="020B0503020204020204" pitchFamily="34" charset="-122"/>
                    <a:sym typeface="+mn-ea"/>
                  </a:rPr>
                  <a:t>公布</a:t>
                </a:r>
                <a:endParaRPr lang="zh-CN" sz="700" b="1" dirty="0">
                  <a:solidFill>
                    <a:prstClr val="black"/>
                  </a:solidFill>
                  <a:latin typeface="微软雅黑" panose="020B0503020204020204" pitchFamily="34" charset="-122"/>
                  <a:ea typeface="微软雅黑" panose="020B0503020204020204" pitchFamily="34" charset="-122"/>
                  <a:sym typeface="+mn-ea"/>
                </a:endParaRPr>
              </a:p>
              <a:p>
                <a:pPr marL="171450" lvl="0" indent="-171450" algn="l" fontAlgn="auto">
                  <a:lnSpc>
                    <a:spcPct val="120000"/>
                  </a:lnSpc>
                  <a:spcBef>
                    <a:spcPts val="300"/>
                  </a:spcBef>
                  <a:buClrTx/>
                  <a:buSzTx/>
                  <a:buFont typeface="Arial" panose="020B0604020202020204" pitchFamily="34" charset="0"/>
                  <a:buChar char="•"/>
                  <a:defRPr/>
                </a:pPr>
                <a:r>
                  <a:rPr lang="en-US" altLang="zh-CN" sz="600" dirty="0">
                    <a:solidFill>
                      <a:prstClr val="black"/>
                    </a:solidFill>
                    <a:latin typeface="微软雅黑" panose="020B0503020204020204" pitchFamily="34" charset="-122"/>
                    <a:ea typeface="微软雅黑" panose="020B0503020204020204" pitchFamily="34" charset="-122"/>
                    <a:sym typeface="+mn-ea"/>
                  </a:rPr>
                  <a:t>20</a:t>
                </a:r>
                <a:r>
                  <a:rPr lang="zh-CN" altLang="en-US" sz="600" dirty="0">
                    <a:solidFill>
                      <a:prstClr val="black"/>
                    </a:solidFill>
                    <a:latin typeface="微软雅黑" panose="020B0503020204020204" pitchFamily="34" charset="-122"/>
                    <a:ea typeface="微软雅黑" panose="020B0503020204020204" pitchFamily="34" charset="-122"/>
                    <a:sym typeface="+mn-ea"/>
                  </a:rPr>
                  <a:t>个入选城市中包含温州市（东部地区每城市</a:t>
                </a:r>
                <a:r>
                  <a:rPr lang="zh-CN" altLang="en-US"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补助总额不超过</a:t>
                </a:r>
                <a:r>
                  <a:rPr lang="en-US" altLang="zh-CN"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亿元</a:t>
                </a:r>
                <a:r>
                  <a:rPr lang="zh-CN" altLang="en-US" sz="600" dirty="0">
                    <a:solidFill>
                      <a:schemeClr val="tx1"/>
                    </a:solidFill>
                    <a:latin typeface="微软雅黑" panose="020B0503020204020204" pitchFamily="34" charset="-122"/>
                    <a:ea typeface="微软雅黑" panose="020B0503020204020204" pitchFamily="34" charset="-122"/>
                    <a:sym typeface="+mn-ea"/>
                  </a:rPr>
                  <a:t>）</a:t>
                </a:r>
                <a:endParaRPr lang="zh-CN" altLang="en-US" sz="600" dirty="0">
                  <a:solidFill>
                    <a:schemeClr val="tx1"/>
                  </a:solidFill>
                  <a:latin typeface="微软雅黑" panose="020B0503020204020204" pitchFamily="34" charset="-122"/>
                  <a:ea typeface="微软雅黑" panose="020B0503020204020204" pitchFamily="34" charset="-122"/>
                  <a:sym typeface="+mn-ea"/>
                </a:endParaRPr>
              </a:p>
            </p:txBody>
          </p:sp>
          <p:sp>
            <p:nvSpPr>
              <p:cNvPr id="25" name="文本框 8"/>
              <p:cNvSpPr txBox="1"/>
              <p:nvPr/>
            </p:nvSpPr>
            <p:spPr>
              <a:xfrm>
                <a:off x="11188" y="7237"/>
                <a:ext cx="2809" cy="580"/>
              </a:xfrm>
              <a:prstGeom prst="rect">
                <a:avLst/>
              </a:prstGeom>
            </p:spPr>
            <p:txBody>
              <a:bodyPr wrap="square" rtlCol="0">
                <a:noAutofit/>
              </a:bodyPr>
              <a:lstStyle/>
              <a:p>
                <a:pPr indent="0" fontAlgn="auto">
                  <a:lnSpc>
                    <a:spcPct val="120000"/>
                  </a:lnSpc>
                  <a:buFont typeface="Arial" panose="020B0604020202020204" pitchFamily="34" charset="0"/>
                  <a:buNone/>
                </a:pP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sz="700" dirty="0">
                    <a:latin typeface="微软雅黑" panose="020B0503020204020204" pitchFamily="34" charset="-122"/>
                    <a:ea typeface="微软雅黑" panose="020B0503020204020204" pitchFamily="34" charset="-122"/>
                    <a:cs typeface="微软雅黑" panose="020B0503020204020204" pitchFamily="34" charset="-122"/>
                    <a:sym typeface="+mn-ea"/>
                  </a:rPr>
                  <a:t>智慧灯杆</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（宜昌已完成改造）</a:t>
                </a:r>
                <a:endParaRPr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20000"/>
                  </a:lnSpc>
                  <a:buFont typeface="Arial" panose="020B0604020202020204" pitchFamily="34" charset="0"/>
                  <a:buNone/>
                </a:pPr>
                <a:r>
                  <a:rPr lang="zh-CN" sz="700" b="1" dirty="0">
                    <a:latin typeface="微软雅黑" panose="020B0503020204020204" pitchFamily="34" charset="-122"/>
                    <a:ea typeface="微软雅黑" panose="020B0503020204020204" pitchFamily="34" charset="-122"/>
                    <a:cs typeface="微软雅黑" panose="020B0503020204020204" pitchFamily="34" charset="-122"/>
                    <a:sym typeface="+mn-ea"/>
                  </a:rPr>
                  <a:t>省内需求</a:t>
                </a:r>
                <a:r>
                  <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rPr>
                  <a:t>：尚无反馈</a:t>
                </a:r>
                <a:endParaRPr lang="zh-CN" sz="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4" name="图片 33"/>
              <p:cNvPicPr>
                <a:picLocks noChangeAspect="1"/>
              </p:cNvPicPr>
              <p:nvPr/>
            </p:nvPicPr>
            <p:blipFill>
              <a:blip r:embed="rId19">
                <a:clrChange>
                  <a:clrFrom>
                    <a:srgbClr val="000000"/>
                  </a:clrFrom>
                  <a:clrTo>
                    <a:srgbClr val="000000">
                      <a:alpha val="0"/>
                    </a:srgbClr>
                  </a:clrTo>
                </a:clrChange>
              </a:blip>
              <a:stretch>
                <a:fillRect/>
              </a:stretch>
            </p:blipFill>
            <p:spPr>
              <a:xfrm>
                <a:off x="1258" y="4725"/>
                <a:ext cx="247" cy="258"/>
              </a:xfrm>
              <a:prstGeom prst="rect">
                <a:avLst/>
              </a:prstGeom>
            </p:spPr>
          </p:pic>
          <p:sp>
            <p:nvSpPr>
              <p:cNvPr id="26" name="右箭头 25"/>
              <p:cNvSpPr/>
              <p:nvPr/>
            </p:nvSpPr>
            <p:spPr>
              <a:xfrm>
                <a:off x="4295" y="3521"/>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9">
                <a:clrChange>
                  <a:clrFrom>
                    <a:srgbClr val="000000"/>
                  </a:clrFrom>
                  <a:clrTo>
                    <a:srgbClr val="000000">
                      <a:alpha val="0"/>
                    </a:srgbClr>
                  </a:clrTo>
                </a:clrChange>
              </a:blip>
              <a:stretch>
                <a:fillRect/>
              </a:stretch>
            </p:blipFill>
            <p:spPr>
              <a:xfrm>
                <a:off x="4568" y="4737"/>
                <a:ext cx="247" cy="258"/>
              </a:xfrm>
              <a:prstGeom prst="rect">
                <a:avLst/>
              </a:prstGeom>
            </p:spPr>
          </p:pic>
          <p:pic>
            <p:nvPicPr>
              <p:cNvPr id="28" name="图片 27"/>
              <p:cNvPicPr>
                <a:picLocks noChangeAspect="1"/>
              </p:cNvPicPr>
              <p:nvPr/>
            </p:nvPicPr>
            <p:blipFill>
              <a:blip r:embed="rId19">
                <a:clrChange>
                  <a:clrFrom>
                    <a:srgbClr val="000000"/>
                  </a:clrFrom>
                  <a:clrTo>
                    <a:srgbClr val="000000">
                      <a:alpha val="0"/>
                    </a:srgbClr>
                  </a:clrTo>
                </a:clrChange>
              </a:blip>
              <a:stretch>
                <a:fillRect/>
              </a:stretch>
            </p:blipFill>
            <p:spPr>
              <a:xfrm>
                <a:off x="7897" y="4725"/>
                <a:ext cx="247" cy="258"/>
              </a:xfrm>
              <a:prstGeom prst="rect">
                <a:avLst/>
              </a:prstGeom>
            </p:spPr>
          </p:pic>
          <p:pic>
            <p:nvPicPr>
              <p:cNvPr id="29" name="图片 28"/>
              <p:cNvPicPr>
                <a:picLocks noChangeAspect="1"/>
              </p:cNvPicPr>
              <p:nvPr/>
            </p:nvPicPr>
            <p:blipFill>
              <a:blip r:embed="rId19">
                <a:clrChange>
                  <a:clrFrom>
                    <a:srgbClr val="000000"/>
                  </a:clrFrom>
                  <a:clrTo>
                    <a:srgbClr val="000000">
                      <a:alpha val="0"/>
                    </a:srgbClr>
                  </a:clrTo>
                </a:clrChange>
              </a:blip>
              <a:stretch>
                <a:fillRect/>
              </a:stretch>
            </p:blipFill>
            <p:spPr>
              <a:xfrm>
                <a:off x="11097" y="4737"/>
                <a:ext cx="247" cy="258"/>
              </a:xfrm>
              <a:prstGeom prst="rect">
                <a:avLst/>
              </a:prstGeom>
            </p:spPr>
          </p:pic>
          <p:pic>
            <p:nvPicPr>
              <p:cNvPr id="30" name="图片 29"/>
              <p:cNvPicPr>
                <a:picLocks noChangeAspect="1"/>
              </p:cNvPicPr>
              <p:nvPr/>
            </p:nvPicPr>
            <p:blipFill>
              <a:blip r:embed="rId19">
                <a:clrChange>
                  <a:clrFrom>
                    <a:srgbClr val="000000"/>
                  </a:clrFrom>
                  <a:clrTo>
                    <a:srgbClr val="000000">
                      <a:alpha val="0"/>
                    </a:srgbClr>
                  </a:clrTo>
                </a:clrChange>
              </a:blip>
              <a:stretch>
                <a:fillRect/>
              </a:stretch>
            </p:blipFill>
            <p:spPr>
              <a:xfrm>
                <a:off x="1247" y="7524"/>
                <a:ext cx="247" cy="258"/>
              </a:xfrm>
              <a:prstGeom prst="rect">
                <a:avLst/>
              </a:prstGeom>
            </p:spPr>
          </p:pic>
          <p:sp>
            <p:nvSpPr>
              <p:cNvPr id="31" name="右箭头 30"/>
              <p:cNvSpPr/>
              <p:nvPr/>
            </p:nvSpPr>
            <p:spPr>
              <a:xfrm>
                <a:off x="4261" y="6400"/>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2" name="右箭头 31"/>
              <p:cNvSpPr/>
              <p:nvPr/>
            </p:nvSpPr>
            <p:spPr>
              <a:xfrm>
                <a:off x="7593" y="3518"/>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右箭头 32"/>
              <p:cNvSpPr/>
              <p:nvPr/>
            </p:nvSpPr>
            <p:spPr>
              <a:xfrm>
                <a:off x="7581" y="6397"/>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5" name="右箭头 34"/>
              <p:cNvSpPr/>
              <p:nvPr/>
            </p:nvSpPr>
            <p:spPr>
              <a:xfrm>
                <a:off x="10835" y="3444"/>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右箭头 35"/>
              <p:cNvSpPr/>
              <p:nvPr/>
            </p:nvSpPr>
            <p:spPr>
              <a:xfrm>
                <a:off x="10823" y="6322"/>
                <a:ext cx="234" cy="67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sp>
        <p:nvSpPr>
          <p:cNvPr id="39" name="矩形 38"/>
          <p:cNvSpPr/>
          <p:nvPr/>
        </p:nvSpPr>
        <p:spPr>
          <a:xfrm>
            <a:off x="617855" y="4641650"/>
            <a:ext cx="8315960" cy="420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marL="171450" lvl="0" indent="-171450" algn="l">
              <a:lnSpc>
                <a:spcPct val="120000"/>
              </a:lnSpc>
              <a:spcBef>
                <a:spcPts val="300"/>
              </a:spcBef>
              <a:buClrTx/>
              <a:buSzTx/>
              <a:buFont typeface="Wingdings" panose="05000000000000000000" pitchFamily="2" charset="2"/>
              <a:buChar char="n"/>
              <a:defRPr/>
            </a:pPr>
            <a:r>
              <a:rPr sz="800" b="1" dirty="0">
                <a:solidFill>
                  <a:prstClr val="black"/>
                </a:solidFill>
                <a:latin typeface="微软雅黑" panose="020B0503020204020204" pitchFamily="34" charset="-122"/>
                <a:ea typeface="微软雅黑" panose="020B0503020204020204" pitchFamily="34" charset="-122"/>
                <a:sym typeface="+mn-ea"/>
              </a:rPr>
              <a:t>2025年6月25日：为全面贯彻落实全国新型工业化推进大会的战略部署，深入实施“415X”先进制造业集群培育工程，加快建设创新浙江、因地制宜发展新质生产力，推进建设世界级智能物联产业集群</a:t>
            </a:r>
            <a:r>
              <a:rPr lang="zh-CN" sz="800" b="1" dirty="0">
                <a:solidFill>
                  <a:prstClr val="black"/>
                </a:solidFill>
                <a:latin typeface="微软雅黑" panose="020B0503020204020204" pitchFamily="34" charset="-122"/>
                <a:ea typeface="微软雅黑" panose="020B0503020204020204" pitchFamily="34" charset="-122"/>
                <a:sym typeface="+mn-ea"/>
              </a:rPr>
              <a:t>，</a:t>
            </a:r>
            <a:r>
              <a:rPr sz="800" b="1" dirty="0">
                <a:solidFill>
                  <a:prstClr val="black"/>
                </a:solidFill>
                <a:latin typeface="微软雅黑" panose="020B0503020204020204" pitchFamily="34" charset="-122"/>
                <a:ea typeface="微软雅黑" panose="020B0503020204020204" pitchFamily="34" charset="-122"/>
                <a:sym typeface="+mn-ea"/>
              </a:rPr>
              <a:t>浙江省经济和信息化厅</a:t>
            </a:r>
            <a:r>
              <a:rPr lang="zh-CN" sz="800" b="1" dirty="0">
                <a:solidFill>
                  <a:prstClr val="black"/>
                </a:solidFill>
                <a:latin typeface="微软雅黑" panose="020B0503020204020204" pitchFamily="34" charset="-122"/>
                <a:ea typeface="微软雅黑" panose="020B0503020204020204" pitchFamily="34" charset="-122"/>
                <a:sym typeface="+mn-ea"/>
              </a:rPr>
              <a:t>在桐庐举办浙江省“十链百场万企”系列对接活动之智能物联产业链专场活动，请各地市积极参加。</a:t>
            </a:r>
            <a:endParaRPr lang="zh-CN" sz="800" b="1" dirty="0">
              <a:solidFill>
                <a:prstClr val="black"/>
              </a:solidFill>
              <a:latin typeface="微软雅黑" panose="020B0503020204020204" pitchFamily="34" charset="-122"/>
              <a:ea typeface="微软雅黑" panose="020B0503020204020204" pitchFamily="34" charset="-122"/>
              <a:sym typeface="+mn-ea"/>
            </a:endParaRPr>
          </a:p>
        </p:txBody>
      </p:sp>
      <p:sp>
        <p:nvSpPr>
          <p:cNvPr id="40" name="矩形 39"/>
          <p:cNvSpPr/>
          <p:nvPr/>
        </p:nvSpPr>
        <p:spPr>
          <a:xfrm>
            <a:off x="100330" y="4641850"/>
            <a:ext cx="466725" cy="40894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indent="0" algn="ctr">
              <a:lnSpc>
                <a:spcPct val="120000"/>
              </a:lnSpc>
              <a:spcBef>
                <a:spcPts val="300"/>
              </a:spcBef>
              <a:buClrTx/>
              <a:buSzTx/>
              <a:buFont typeface="Wingdings" panose="05000000000000000000" pitchFamily="2" charset="2"/>
              <a:buNone/>
              <a:defRPr/>
            </a:pPr>
            <a:r>
              <a:rPr lang="zh-CN" altLang="en-US" sz="700" b="1" dirty="0">
                <a:solidFill>
                  <a:prstClr val="black"/>
                </a:solidFill>
                <a:latin typeface="微软雅黑" panose="020B0503020204020204" pitchFamily="34" charset="-122"/>
                <a:ea typeface="微软雅黑" panose="020B0503020204020204" pitchFamily="34" charset="-122"/>
                <a:sym typeface="+mn-ea"/>
              </a:rPr>
              <a:t>重点</a:t>
            </a:r>
            <a:endParaRPr lang="zh-CN" altLang="en-US" sz="700" b="1" dirty="0">
              <a:solidFill>
                <a:prstClr val="black"/>
              </a:solidFill>
              <a:latin typeface="微软雅黑" panose="020B0503020204020204" pitchFamily="34" charset="-122"/>
              <a:ea typeface="微软雅黑" panose="020B0503020204020204" pitchFamily="34" charset="-122"/>
              <a:sym typeface="+mn-ea"/>
            </a:endParaRPr>
          </a:p>
          <a:p>
            <a:pPr lvl="0" indent="0" algn="ctr">
              <a:lnSpc>
                <a:spcPct val="120000"/>
              </a:lnSpc>
              <a:spcBef>
                <a:spcPts val="300"/>
              </a:spcBef>
              <a:buClrTx/>
              <a:buSzTx/>
              <a:buFont typeface="Wingdings" panose="05000000000000000000" pitchFamily="2" charset="2"/>
              <a:buNone/>
              <a:defRPr/>
            </a:pPr>
            <a:r>
              <a:rPr lang="zh-CN" altLang="en-US" sz="700" b="1" dirty="0">
                <a:solidFill>
                  <a:prstClr val="black"/>
                </a:solidFill>
                <a:latin typeface="微软雅黑" panose="020B0503020204020204" pitchFamily="34" charset="-122"/>
                <a:ea typeface="微软雅黑" panose="020B0503020204020204" pitchFamily="34" charset="-122"/>
                <a:sym typeface="+mn-ea"/>
              </a:rPr>
              <a:t>活动</a:t>
            </a:r>
            <a:endParaRPr lang="zh-CN" altLang="en-US" sz="700" b="1"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：紧抓行业政策红利</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挖掘区块经济商机</a:t>
            </a:r>
            <a:endPar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252730" y="572770"/>
            <a:ext cx="8733155" cy="510540"/>
          </a:xfrm>
          <a:prstGeom prst="rect">
            <a:avLst/>
          </a:prstGeom>
        </p:spPr>
        <p:txBody>
          <a:bodyPr/>
          <a:lstStyle/>
          <a:p>
            <a:pPr marL="176530" indent="-176530" algn="just">
              <a:lnSpc>
                <a:spcPct val="130000"/>
              </a:lnSpc>
              <a:buFont typeface="Arial" panose="020B0604020202020204" pitchFamily="34" charset="0"/>
              <a:buChar char="•"/>
            </a:pPr>
            <a:r>
              <a:rPr lang="zh-CN" sz="1100" dirty="0">
                <a:latin typeface="微软雅黑" panose="020B0503020204020204" pitchFamily="34" charset="-122"/>
                <a:ea typeface="微软雅黑" panose="020B0503020204020204" pitchFamily="34" charset="-122"/>
                <a:sym typeface="+mn-ea"/>
              </a:rPr>
              <a:t>充分挖掘本地特色聚焦经济，挖掘</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卡</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模组</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业务需求，同时协同行业，发挥物联网中台卡位优势，做好物联物模型植入，为业务持续发展做好业务储备。</a:t>
            </a:r>
            <a:endParaRPr lang="zh-CN" altLang="en-US" sz="1100" dirty="0">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551180" y="1131570"/>
            <a:ext cx="8072755" cy="2989580"/>
            <a:chOff x="868" y="1782"/>
            <a:chExt cx="12339" cy="5172"/>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25" y="2074"/>
              <a:ext cx="5389" cy="4881"/>
            </a:xfrm>
            <a:prstGeom prst="rect">
              <a:avLst/>
            </a:prstGeom>
          </p:spPr>
        </p:pic>
        <p:sp>
          <p:nvSpPr>
            <p:cNvPr id="3" name="圆角矩形标注 2"/>
            <p:cNvSpPr/>
            <p:nvPr/>
          </p:nvSpPr>
          <p:spPr>
            <a:xfrm>
              <a:off x="876" y="1782"/>
              <a:ext cx="3402" cy="751"/>
            </a:xfrm>
            <a:prstGeom prst="wedgeRoundRectCallout">
              <a:avLst>
                <a:gd name="adj1" fmla="val 115753"/>
                <a:gd name="adj2" fmla="val 80992"/>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环保监控：</a:t>
              </a:r>
              <a:r>
                <a:rPr lang="zh-CN" altLang="en-US" sz="700" dirty="0">
                  <a:solidFill>
                    <a:schemeClr val="tx1"/>
                  </a:solidFill>
                  <a:latin typeface="微软雅黑" panose="020B0503020204020204" pitchFamily="34" charset="-122"/>
                  <a:ea typeface="微软雅黑" panose="020B0503020204020204" pitchFamily="34" charset="-122"/>
                </a:rPr>
                <a:t>产业规模</a:t>
              </a:r>
              <a:r>
                <a:rPr lang="en-US" altLang="zh-CN" sz="700" dirty="0">
                  <a:solidFill>
                    <a:schemeClr val="tx1"/>
                  </a:solidFill>
                  <a:latin typeface="微软雅黑" panose="020B0503020204020204" pitchFamily="34" charset="-122"/>
                  <a:ea typeface="微软雅黑" panose="020B0503020204020204" pitchFamily="34" charset="-122"/>
                </a:rPr>
                <a:t>550</a:t>
              </a:r>
              <a:r>
                <a:rPr lang="zh-CN" altLang="en-US" sz="700" dirty="0">
                  <a:solidFill>
                    <a:schemeClr val="tx1"/>
                  </a:solidFill>
                  <a:latin typeface="微软雅黑" panose="020B0503020204020204" pitchFamily="34" charset="-122"/>
                  <a:ea typeface="微软雅黑" panose="020B0503020204020204" pitchFamily="34" charset="-122"/>
                </a:rPr>
                <a:t>亿元，公司</a:t>
              </a:r>
              <a:r>
                <a:rPr lang="en-US" altLang="zh-CN" sz="700" dirty="0">
                  <a:solidFill>
                    <a:schemeClr val="tx1"/>
                  </a:solidFill>
                  <a:latin typeface="微软雅黑" panose="020B0503020204020204" pitchFamily="34" charset="-122"/>
                  <a:ea typeface="微软雅黑" panose="020B0503020204020204" pitchFamily="34" charset="-122"/>
                </a:rPr>
                <a:t>400+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4" name="圆角矩形标注 3"/>
            <p:cNvSpPr/>
            <p:nvPr/>
          </p:nvSpPr>
          <p:spPr>
            <a:xfrm>
              <a:off x="876" y="3863"/>
              <a:ext cx="3373" cy="677"/>
            </a:xfrm>
            <a:prstGeom prst="wedgeRoundRectCallout">
              <a:avLst>
                <a:gd name="adj1" fmla="val 116049"/>
                <a:gd name="adj2" fmla="val 66687"/>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sym typeface="+mn-ea"/>
                </a:rPr>
                <a:t>智能仓储：</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7</a:t>
              </a:r>
              <a:r>
                <a:rPr lang="zh-CN" altLang="en-US" sz="700" dirty="0">
                  <a:solidFill>
                    <a:schemeClr val="tx1"/>
                  </a:solidFill>
                  <a:latin typeface="微软雅黑" panose="020B0503020204020204" pitchFamily="34" charset="-122"/>
                  <a:ea typeface="微软雅黑" panose="020B0503020204020204" pitchFamily="34" charset="-122"/>
                  <a:sym typeface="+mn-ea"/>
                </a:rPr>
                <a:t>50亿元，公司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55</a:t>
              </a:r>
              <a:r>
                <a:rPr lang="zh-CN" altLang="en-US" sz="700" dirty="0">
                  <a:solidFill>
                    <a:schemeClr val="tx1"/>
                  </a:solidFill>
                  <a:latin typeface="微软雅黑" panose="020B0503020204020204" pitchFamily="34" charset="-122"/>
                  <a:ea typeface="微软雅黑" panose="020B0503020204020204" pitchFamily="34" charset="-122"/>
                  <a:sym typeface="+mn-ea"/>
                </a:rPr>
                <a:t>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5" name="圆角矩形标注 4"/>
            <p:cNvSpPr/>
            <p:nvPr/>
          </p:nvSpPr>
          <p:spPr>
            <a:xfrm>
              <a:off x="868" y="4797"/>
              <a:ext cx="3380" cy="931"/>
            </a:xfrm>
            <a:prstGeom prst="wedgeRoundRectCallout">
              <a:avLst>
                <a:gd name="adj1" fmla="val 83154"/>
                <a:gd name="adj2" fmla="val -16097"/>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新能源：</a:t>
              </a:r>
              <a:r>
                <a:rPr lang="zh-CN" altLang="en-US" sz="700" dirty="0">
                  <a:solidFill>
                    <a:schemeClr val="tx1"/>
                  </a:solidFill>
                  <a:latin typeface="微软雅黑" panose="020B0503020204020204" pitchFamily="34" charset="-122"/>
                  <a:ea typeface="微软雅黑" panose="020B0503020204020204" pitchFamily="34" charset="-122"/>
                </a:rPr>
                <a:t>产业规模</a:t>
              </a:r>
              <a:r>
                <a:rPr lang="en-US" altLang="zh-CN" sz="700" dirty="0">
                  <a:solidFill>
                    <a:schemeClr val="tx1"/>
                  </a:solidFill>
                  <a:latin typeface="微软雅黑" panose="020B0503020204020204" pitchFamily="34" charset="-122"/>
                  <a:ea typeface="微软雅黑" panose="020B0503020204020204" pitchFamily="34" charset="-122"/>
                </a:rPr>
                <a:t>100</a:t>
              </a:r>
              <a:r>
                <a:rPr lang="zh-CN" altLang="en-US" sz="700" dirty="0">
                  <a:solidFill>
                    <a:schemeClr val="tx1"/>
                  </a:solidFill>
                  <a:latin typeface="微软雅黑" panose="020B0503020204020204" pitchFamily="34" charset="-122"/>
                  <a:ea typeface="微软雅黑" panose="020B0503020204020204" pitchFamily="34" charset="-122"/>
                </a:rPr>
                <a:t>亿元，公司</a:t>
              </a:r>
              <a:r>
                <a:rPr lang="en-US" altLang="zh-CN" sz="700" dirty="0">
                  <a:solidFill>
                    <a:schemeClr val="tx1"/>
                  </a:solidFill>
                  <a:latin typeface="微软雅黑" panose="020B0503020204020204" pitchFamily="34" charset="-122"/>
                  <a:ea typeface="微软雅黑" panose="020B0503020204020204" pitchFamily="34" charset="-122"/>
                </a:rPr>
                <a:t>30+</a:t>
              </a:r>
              <a:endParaRPr lang="zh-CN" altLang="en-US" sz="700" dirty="0">
                <a:solidFill>
                  <a:schemeClr val="tx1"/>
                </a:solidFill>
                <a:latin typeface="微软雅黑" panose="020B0503020204020204" pitchFamily="34" charset="-122"/>
                <a:ea typeface="微软雅黑" panose="020B0503020204020204" pitchFamily="34" charset="-122"/>
              </a:endParaRPr>
            </a:p>
            <a:p>
              <a:pPr algn="l">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sym typeface="+mn-ea"/>
                </a:rPr>
                <a:t>化工安全</a:t>
              </a:r>
              <a:r>
                <a:rPr lang="zh-CN" altLang="en-US" sz="1000" b="1" dirty="0">
                  <a:solidFill>
                    <a:schemeClr val="tx1"/>
                  </a:solidFill>
                  <a:latin typeface="微软雅黑" panose="020B0503020204020204" pitchFamily="34" charset="-122"/>
                  <a:ea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80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30+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6" name="圆角矩形标注 5"/>
            <p:cNvSpPr/>
            <p:nvPr/>
          </p:nvSpPr>
          <p:spPr>
            <a:xfrm>
              <a:off x="869" y="5946"/>
              <a:ext cx="3408" cy="703"/>
            </a:xfrm>
            <a:prstGeom prst="wedgeRoundRectCallout">
              <a:avLst>
                <a:gd name="adj1" fmla="val 104289"/>
                <a:gd name="adj2" fmla="val -52261"/>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生态物联：</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120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60+</a:t>
              </a:r>
              <a:endParaRPr lang="zh-CN" altLang="en-US" sz="700" dirty="0">
                <a:solidFill>
                  <a:schemeClr val="tx1"/>
                </a:solidFill>
                <a:latin typeface="微软雅黑" panose="020B0503020204020204" pitchFamily="34" charset="-122"/>
                <a:ea typeface="微软雅黑" panose="020B0503020204020204" pitchFamily="34" charset="-122"/>
              </a:endParaRPr>
            </a:p>
            <a:p>
              <a:pPr algn="l">
                <a:lnSpc>
                  <a:spcPct val="120000"/>
                </a:lnSpc>
              </a:pP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13" name="圆角矩形标注 12"/>
            <p:cNvSpPr/>
            <p:nvPr/>
          </p:nvSpPr>
          <p:spPr>
            <a:xfrm>
              <a:off x="876" y="2701"/>
              <a:ext cx="3374" cy="938"/>
            </a:xfrm>
            <a:prstGeom prst="wedgeRoundRectCallout">
              <a:avLst>
                <a:gd name="adj1" fmla="val 100655"/>
                <a:gd name="adj2" fmla="val 76517"/>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车联网：</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2500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1800+</a:t>
              </a:r>
              <a:endParaRPr lang="en-US" altLang="zh-CN" sz="700" dirty="0">
                <a:solidFill>
                  <a:schemeClr val="tx1"/>
                </a:solidFill>
                <a:latin typeface="微软雅黑" panose="020B0503020204020204" pitchFamily="34" charset="-122"/>
                <a:ea typeface="微软雅黑" panose="020B0503020204020204" pitchFamily="34" charset="-122"/>
                <a:sym typeface="+mn-ea"/>
              </a:endParaRPr>
            </a:p>
            <a:p>
              <a:pPr algn="l">
                <a:lnSpc>
                  <a:spcPct val="120000"/>
                </a:lnSpc>
              </a:pPr>
              <a:r>
                <a:rPr lang="en-US" altLang="zh-CN" sz="1100" b="1" dirty="0">
                  <a:solidFill>
                    <a:schemeClr val="tx1"/>
                  </a:solidFill>
                  <a:latin typeface="微软雅黑" panose="020B0503020204020204" pitchFamily="34" charset="-122"/>
                  <a:ea typeface="微软雅黑" panose="020B0503020204020204" pitchFamily="34" charset="-122"/>
                  <a:sym typeface="+mn-ea"/>
                </a:rPr>
                <a:t>AI+IOT</a:t>
              </a:r>
              <a:r>
                <a:rPr lang="zh-CN" altLang="en-US" sz="1100" b="1" dirty="0">
                  <a:solidFill>
                    <a:schemeClr val="tx1"/>
                  </a:solidFill>
                  <a:latin typeface="微软雅黑" panose="020B0503020204020204" pitchFamily="34" charset="-122"/>
                  <a:ea typeface="微软雅黑" panose="020B0503020204020204" pitchFamily="34" charset="-122"/>
                  <a:sym typeface="+mn-ea"/>
                </a:rPr>
                <a:t>：</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800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100+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20" name="圆角矩形标注 19"/>
            <p:cNvSpPr/>
            <p:nvPr/>
          </p:nvSpPr>
          <p:spPr>
            <a:xfrm>
              <a:off x="9832" y="1784"/>
              <a:ext cx="3370" cy="680"/>
            </a:xfrm>
            <a:prstGeom prst="wedgeRoundRectCallout">
              <a:avLst>
                <a:gd name="adj1" fmla="val -119889"/>
                <a:gd name="adj2" fmla="val 102463"/>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农业物联网：</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650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500+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21" name="圆角矩形标注 20"/>
            <p:cNvSpPr/>
            <p:nvPr/>
          </p:nvSpPr>
          <p:spPr>
            <a:xfrm>
              <a:off x="9860" y="2639"/>
              <a:ext cx="3342" cy="543"/>
            </a:xfrm>
            <a:prstGeom prst="wedgeRoundRectCallout">
              <a:avLst>
                <a:gd name="adj1" fmla="val -66793"/>
                <a:gd name="adj2" fmla="val 63734"/>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船舶监控：</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200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150+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22" name="圆角矩形标注 21"/>
            <p:cNvSpPr/>
            <p:nvPr/>
          </p:nvSpPr>
          <p:spPr>
            <a:xfrm>
              <a:off x="9824" y="3316"/>
              <a:ext cx="3378" cy="886"/>
            </a:xfrm>
            <a:prstGeom prst="wedgeRoundRectCallout">
              <a:avLst>
                <a:gd name="adj1" fmla="val -82181"/>
                <a:gd name="adj2" fmla="val -15696"/>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港口智慧化：</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1200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900+</a:t>
              </a:r>
              <a:endParaRPr lang="en-US" altLang="zh-CN" sz="700" dirty="0">
                <a:solidFill>
                  <a:schemeClr val="tx1"/>
                </a:solidFill>
                <a:latin typeface="微软雅黑" panose="020B0503020204020204" pitchFamily="34" charset="-122"/>
                <a:ea typeface="微软雅黑" panose="020B0503020204020204" pitchFamily="34" charset="-122"/>
                <a:sym typeface="+mn-ea"/>
              </a:endParaRPr>
            </a:p>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sym typeface="+mn-ea"/>
                </a:rPr>
                <a:t>小家电：</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1000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200+</a:t>
              </a:r>
              <a:endParaRPr lang="zh-CN" altLang="en-US" sz="7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圆角矩形标注 22"/>
            <p:cNvSpPr/>
            <p:nvPr/>
          </p:nvSpPr>
          <p:spPr>
            <a:xfrm>
              <a:off x="9832" y="5109"/>
              <a:ext cx="3370" cy="553"/>
            </a:xfrm>
            <a:prstGeom prst="wedgeRoundRectCallout">
              <a:avLst>
                <a:gd name="adj1" fmla="val -93378"/>
                <a:gd name="adj2" fmla="val -69458"/>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装备物联：</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500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380+</a:t>
              </a: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24" name="圆角矩形标注 23"/>
            <p:cNvSpPr/>
            <p:nvPr/>
          </p:nvSpPr>
          <p:spPr>
            <a:xfrm>
              <a:off x="9837" y="5819"/>
              <a:ext cx="3365" cy="836"/>
            </a:xfrm>
            <a:prstGeom prst="wedgeRoundRectCallout">
              <a:avLst>
                <a:gd name="adj1" fmla="val -125275"/>
                <a:gd name="adj2" fmla="val 10160"/>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电气（光伏）设备：</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800</a:t>
              </a:r>
              <a:r>
                <a:rPr lang="zh-CN" altLang="en-US" sz="700" dirty="0">
                  <a:solidFill>
                    <a:schemeClr val="tx1"/>
                  </a:solidFill>
                  <a:latin typeface="微软雅黑" panose="020B0503020204020204" pitchFamily="34" charset="-122"/>
                  <a:ea typeface="微软雅黑" panose="020B0503020204020204" pitchFamily="34" charset="-122"/>
                  <a:sym typeface="+mn-ea"/>
                </a:rPr>
                <a:t>亿元，涉及公司</a:t>
              </a:r>
              <a:r>
                <a:rPr lang="en-US" altLang="zh-CN" sz="700" dirty="0">
                  <a:solidFill>
                    <a:schemeClr val="tx1"/>
                  </a:solidFill>
                  <a:latin typeface="微软雅黑" panose="020B0503020204020204" pitchFamily="34" charset="-122"/>
                  <a:ea typeface="微软雅黑" panose="020B0503020204020204" pitchFamily="34" charset="-122"/>
                  <a:sym typeface="+mn-ea"/>
                </a:rPr>
                <a:t>600+</a:t>
              </a:r>
              <a:endParaRPr lang="zh-CN" altLang="en-US" sz="700"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zh-CN" altLang="en-US" sz="700" dirty="0">
                <a:solidFill>
                  <a:schemeClr val="tx1"/>
                </a:solidFill>
                <a:latin typeface="微软雅黑" panose="020B0503020204020204" pitchFamily="34" charset="-122"/>
                <a:ea typeface="微软雅黑" panose="020B0503020204020204" pitchFamily="34" charset="-122"/>
              </a:endParaRPr>
            </a:p>
          </p:txBody>
        </p:sp>
        <p:sp>
          <p:nvSpPr>
            <p:cNvPr id="25" name="圆角矩形标注 24"/>
            <p:cNvSpPr/>
            <p:nvPr/>
          </p:nvSpPr>
          <p:spPr>
            <a:xfrm>
              <a:off x="9829" y="4384"/>
              <a:ext cx="3378" cy="522"/>
            </a:xfrm>
            <a:prstGeom prst="wedgeRoundRectCallout">
              <a:avLst>
                <a:gd name="adj1" fmla="val -120123"/>
                <a:gd name="adj2" fmla="val -116223"/>
                <a:gd name="adj3" fmla="val 16667"/>
              </a:avLst>
            </a:prstGeom>
            <a:solidFill>
              <a:schemeClr val="bg1">
                <a:lumMod val="9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纺织设备：</a:t>
              </a:r>
              <a:r>
                <a:rPr lang="zh-CN" altLang="en-US" sz="700" dirty="0">
                  <a:solidFill>
                    <a:schemeClr val="tx1"/>
                  </a:solidFill>
                  <a:latin typeface="微软雅黑" panose="020B0503020204020204" pitchFamily="34" charset="-122"/>
                  <a:ea typeface="微软雅黑" panose="020B0503020204020204" pitchFamily="34" charset="-122"/>
                  <a:sym typeface="+mn-ea"/>
                </a:rPr>
                <a:t>产业规模</a:t>
              </a:r>
              <a:r>
                <a:rPr lang="en-US" altLang="zh-CN" sz="700" dirty="0">
                  <a:solidFill>
                    <a:schemeClr val="tx1"/>
                  </a:solidFill>
                  <a:latin typeface="微软雅黑" panose="020B0503020204020204" pitchFamily="34" charset="-122"/>
                  <a:ea typeface="微软雅黑" panose="020B0503020204020204" pitchFamily="34" charset="-122"/>
                  <a:sym typeface="+mn-ea"/>
                </a:rPr>
                <a:t>700</a:t>
              </a:r>
              <a:r>
                <a:rPr lang="zh-CN" altLang="en-US" sz="700" dirty="0">
                  <a:solidFill>
                    <a:schemeClr val="tx1"/>
                  </a:solidFill>
                  <a:latin typeface="微软雅黑" panose="020B0503020204020204" pitchFamily="34" charset="-122"/>
                  <a:ea typeface="微软雅黑" panose="020B0503020204020204" pitchFamily="34" charset="-122"/>
                  <a:sym typeface="+mn-ea"/>
                </a:rPr>
                <a:t>亿元，公司</a:t>
              </a:r>
              <a:r>
                <a:rPr lang="en-US" altLang="zh-CN" sz="700" dirty="0">
                  <a:solidFill>
                    <a:schemeClr val="tx1"/>
                  </a:solidFill>
                  <a:latin typeface="微软雅黑" panose="020B0503020204020204" pitchFamily="34" charset="-122"/>
                  <a:ea typeface="微软雅黑" panose="020B0503020204020204" pitchFamily="34" charset="-122"/>
                  <a:sym typeface="+mn-ea"/>
                </a:rPr>
                <a:t>450+</a:t>
              </a:r>
              <a:endParaRPr lang="zh-CN" altLang="en-US" sz="700" dirty="0">
                <a:solidFill>
                  <a:schemeClr val="tx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421999" y="4089269"/>
            <a:ext cx="7245001" cy="598805"/>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台州公司积极组建产业物联垦荒突击队，聚焦本地泵业，拓展本地产业物联升级，通过泵业产业大脑卡位，打造物联卡+模组+DTU+小程序一体化解决方案，助力客户产品换代升级，截止目前累计签约12家泵业厂家近30万套，签约金额超1600万。</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624695" y="4096982"/>
            <a:ext cx="662305" cy="593474"/>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典型</a:t>
            </a:r>
            <a:endParaRPr lang="en-US" altLang="zh-CN"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案例</a:t>
            </a:r>
            <a:endPar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1287145" y="4113530"/>
            <a:ext cx="7379970" cy="57658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480695" y="4721225"/>
            <a:ext cx="8190230" cy="299085"/>
          </a:xfrm>
          <a:prstGeom prst="rect">
            <a:avLst/>
          </a:prstGeom>
        </p:spPr>
        <p:txBody>
          <a:bodyPr wrap="square" rtlCol="0" anchor="t">
            <a:noAutofit/>
          </a:bodyPr>
          <a:lstStyle/>
          <a:p>
            <a:pPr marL="176530" lvl="0" indent="-176530" algn="just">
              <a:lnSpc>
                <a:spcPct val="150000"/>
              </a:lnSpc>
              <a:buClrTx/>
              <a:buSzTx/>
              <a:buFont typeface="Arial" panose="020B0604020202020204" pitchFamily="34" charset="0"/>
              <a:buChar char="•"/>
            </a:pPr>
            <a:r>
              <a:rPr lang="zh-CN" sz="1100" b="1" dirty="0">
                <a:solidFill>
                  <a:srgbClr val="FF0000"/>
                </a:solidFill>
                <a:latin typeface="微软雅黑" panose="020B0503020204020204" pitchFamily="34" charset="-122"/>
                <a:ea typeface="微软雅黑" panose="020B0503020204020204" pitchFamily="34" charset="-122"/>
                <a:sym typeface="+mn-ea"/>
              </a:rPr>
              <a:t>下阶段重点工作：</a:t>
            </a:r>
            <a:r>
              <a:rPr lang="zh-CN" sz="1100" b="1" dirty="0">
                <a:solidFill>
                  <a:schemeClr val="tx1"/>
                </a:solidFill>
                <a:latin typeface="微软雅黑" panose="020B0503020204020204" pitchFamily="34" charset="-122"/>
                <a:ea typeface="微软雅黑" panose="020B0503020204020204" pitchFamily="34" charset="-122"/>
                <a:sym typeface="+mn-ea"/>
              </a:rPr>
              <a:t>省</a:t>
            </a:r>
            <a:r>
              <a:rPr lang="en-US" altLang="zh-CN" sz="1100" b="1" dirty="0">
                <a:solidFill>
                  <a:schemeClr val="tx1"/>
                </a:solidFill>
                <a:latin typeface="微软雅黑" panose="020B0503020204020204" pitchFamily="34" charset="-122"/>
                <a:ea typeface="微软雅黑" panose="020B0503020204020204" pitchFamily="34" charset="-122"/>
                <a:sym typeface="+mn-ea"/>
              </a:rPr>
              <a:t>-</a:t>
            </a:r>
            <a:r>
              <a:rPr lang="zh-CN" altLang="en-US" sz="1100" b="1" dirty="0">
                <a:solidFill>
                  <a:schemeClr val="tx1"/>
                </a:solidFill>
                <a:latin typeface="微软雅黑" panose="020B0503020204020204" pitchFamily="34" charset="-122"/>
                <a:ea typeface="微软雅黑" panose="020B0503020204020204" pitchFamily="34" charset="-122"/>
                <a:sym typeface="+mn-ea"/>
              </a:rPr>
              <a:t>市</a:t>
            </a:r>
            <a:r>
              <a:rPr lang="en-US" altLang="zh-CN" sz="1100" b="1" dirty="0">
                <a:solidFill>
                  <a:schemeClr val="tx1"/>
                </a:solidFill>
                <a:latin typeface="微软雅黑" panose="020B0503020204020204" pitchFamily="34" charset="-122"/>
                <a:ea typeface="微软雅黑" panose="020B0503020204020204" pitchFamily="34" charset="-122"/>
                <a:sym typeface="+mn-ea"/>
              </a:rPr>
              <a:t>-</a:t>
            </a:r>
            <a:r>
              <a:rPr lang="zh-CN" altLang="en-US" sz="1100" b="1" dirty="0">
                <a:solidFill>
                  <a:schemeClr val="tx1"/>
                </a:solidFill>
                <a:latin typeface="微软雅黑" panose="020B0503020204020204" pitchFamily="34" charset="-122"/>
                <a:ea typeface="微软雅黑" panose="020B0503020204020204" pitchFamily="34" charset="-122"/>
                <a:sym typeface="+mn-ea"/>
              </a:rPr>
              <a:t>专</a:t>
            </a:r>
            <a:r>
              <a:rPr lang="zh-CN" sz="1100" b="1" dirty="0">
                <a:solidFill>
                  <a:schemeClr val="tx1"/>
                </a:solidFill>
                <a:latin typeface="微软雅黑" panose="020B0503020204020204" pitchFamily="34" charset="-122"/>
                <a:ea typeface="微软雅黑" panose="020B0503020204020204" pitchFamily="34" charset="-122"/>
                <a:sym typeface="+mn-ea"/>
              </a:rPr>
              <a:t>协同组建行业攻坚特战队，请各地市梳理本地情况，</a:t>
            </a:r>
            <a:r>
              <a:rPr lang="en-US" altLang="zh-CN" sz="1100" b="1" dirty="0">
                <a:solidFill>
                  <a:schemeClr val="tx1"/>
                </a:solidFill>
                <a:latin typeface="微软雅黑" panose="020B0503020204020204" pitchFamily="34" charset="-122"/>
                <a:ea typeface="微软雅黑" panose="020B0503020204020204" pitchFamily="34" charset="-122"/>
                <a:sym typeface="+mn-ea"/>
              </a:rPr>
              <a:t>6</a:t>
            </a:r>
            <a:r>
              <a:rPr lang="zh-CN" altLang="en-US" sz="1100" b="1" dirty="0">
                <a:solidFill>
                  <a:schemeClr val="tx1"/>
                </a:solidFill>
                <a:latin typeface="微软雅黑" panose="020B0503020204020204" pitchFamily="34" charset="-122"/>
                <a:ea typeface="微软雅黑" panose="020B0503020204020204" pitchFamily="34" charset="-122"/>
                <a:sym typeface="+mn-ea"/>
              </a:rPr>
              <a:t>月完成团队组建，</a:t>
            </a:r>
            <a:r>
              <a:rPr lang="en-US" altLang="zh-CN" sz="1100" b="1" dirty="0">
                <a:solidFill>
                  <a:schemeClr val="tx1"/>
                </a:solidFill>
                <a:latin typeface="微软雅黑" panose="020B0503020204020204" pitchFamily="34" charset="-122"/>
                <a:ea typeface="微软雅黑" panose="020B0503020204020204" pitchFamily="34" charset="-122"/>
                <a:sym typeface="+mn-ea"/>
              </a:rPr>
              <a:t>7</a:t>
            </a:r>
            <a:r>
              <a:rPr lang="zh-CN" altLang="en-US" sz="1100" b="1" dirty="0">
                <a:solidFill>
                  <a:schemeClr val="tx1"/>
                </a:solidFill>
                <a:latin typeface="微软雅黑" panose="020B0503020204020204" pitchFamily="34" charset="-122"/>
                <a:ea typeface="微软雅黑" panose="020B0503020204020204" pitchFamily="34" charset="-122"/>
                <a:sym typeface="+mn-ea"/>
              </a:rPr>
              <a:t>月启动业务攻坚</a:t>
            </a:r>
            <a:r>
              <a:rPr lang="zh-CN" sz="1100" b="1" dirty="0">
                <a:solidFill>
                  <a:schemeClr val="tx1"/>
                </a:solidFill>
                <a:latin typeface="微软雅黑" panose="020B0503020204020204" pitchFamily="34" charset="-122"/>
                <a:ea typeface="微软雅黑" panose="020B0503020204020204" pitchFamily="34" charset="-122"/>
                <a:sym typeface="+mn-ea"/>
              </a:rPr>
              <a:t>。</a:t>
            </a:r>
            <a:endParaRPr lang="zh-CN" sz="1100" b="1"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02235" y="1054100"/>
            <a:ext cx="8938895" cy="1417955"/>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：狠抓行业联网需求</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本地拓展</a:t>
            </a:r>
            <a:endPar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1" name="图表 20"/>
          <p:cNvGraphicFramePr/>
          <p:nvPr/>
        </p:nvGraphicFramePr>
        <p:xfrm>
          <a:off x="207010" y="1403350"/>
          <a:ext cx="8743315" cy="1068705"/>
        </p:xfrm>
        <a:graphic>
          <a:graphicData uri="http://schemas.openxmlformats.org/drawingml/2006/chart">
            <c:chart xmlns:c="http://schemas.openxmlformats.org/drawingml/2006/chart" xmlns:r="http://schemas.openxmlformats.org/officeDocument/2006/relationships" r:id="rId1"/>
          </a:graphicData>
        </a:graphic>
      </p:graphicFrame>
      <p:sp>
        <p:nvSpPr>
          <p:cNvPr id="3" name="矩形 2"/>
          <p:cNvSpPr/>
          <p:nvPr/>
        </p:nvSpPr>
        <p:spPr bwMode="auto">
          <a:xfrm>
            <a:off x="3100070" y="923290"/>
            <a:ext cx="2768600" cy="283210"/>
          </a:xfrm>
          <a:prstGeom prst="rect">
            <a:avLst/>
          </a:prstGeom>
          <a:solidFill>
            <a:schemeClr val="bg1"/>
          </a:solidFill>
          <a:ln w="12700">
            <a:noFill/>
            <a:prstDash val="sysDash"/>
          </a:ln>
        </p:spPr>
        <p:txBody>
          <a:bodyPr vert="horz" wrap="square" lIns="127548" tIns="81269" rIns="127548" bIns="81269" numCol="1" spcCol="0" rtlCol="0" fromWordArt="0" anchor="ctr" anchorCtr="0" forceAA="0" compatLnSpc="0">
            <a:noAutofit/>
          </a:bodyPr>
          <a:lstStyle>
            <a:defPPr>
              <a:defRPr lang="zh-CN"/>
            </a:defPPr>
            <a:lvl1pPr algn="ctr">
              <a:defRPr kumimoji="1" b="1">
                <a:solidFill>
                  <a:srgbClr val="FFFFFF"/>
                </a:solidFill>
              </a:defRPr>
            </a:lvl1pPr>
          </a:lstStyle>
          <a:p>
            <a:pPr lvl="0" algn="ctr" defTabSz="685800">
              <a:buClrTx/>
              <a:buSzTx/>
              <a:buFontTx/>
            </a:pPr>
            <a:r>
              <a:rPr kumimoji="0" lang="zh-CN" sz="1200" dirty="0">
                <a:solidFill>
                  <a:srgbClr val="FF0000"/>
                </a:solidFill>
                <a:latin typeface="微软雅黑" panose="020B0503020204020204" pitchFamily="34" charset="-122"/>
                <a:ea typeface="微软雅黑" panose="020B0503020204020204" pitchFamily="34" charset="-122"/>
                <a:sym typeface="+mn-ea"/>
              </a:rPr>
              <a:t>重点场景分布情况</a:t>
            </a:r>
            <a:endParaRPr kumimoji="0" lang="zh-CN" sz="1200" dirty="0">
              <a:solidFill>
                <a:srgbClr val="FF0000"/>
              </a:solidFill>
              <a:latin typeface="微软雅黑" panose="020B0503020204020204" pitchFamily="34" charset="-122"/>
              <a:ea typeface="微软雅黑" panose="020B0503020204020204" pitchFamily="34" charset="-122"/>
              <a:sym typeface="+mn-ea"/>
            </a:endParaRPr>
          </a:p>
        </p:txBody>
      </p:sp>
      <p:sp>
        <p:nvSpPr>
          <p:cNvPr id="123" name="文本框 122"/>
          <p:cNvSpPr txBox="1"/>
          <p:nvPr/>
        </p:nvSpPr>
        <p:spPr>
          <a:xfrm>
            <a:off x="147955" y="537845"/>
            <a:ext cx="8733155" cy="385445"/>
          </a:xfrm>
          <a:prstGeom prst="rect">
            <a:avLst/>
          </a:prstGeom>
        </p:spPr>
        <p:txBody>
          <a:bodyPr/>
          <a:lstStyle/>
          <a:p>
            <a:pPr marL="176530" indent="-176530" algn="just">
              <a:lnSpc>
                <a:spcPct val="13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sym typeface="+mn-ea"/>
              </a:rPr>
              <a:t>聚焦本地细分典型场景和客户需求，抢抓</a:t>
            </a:r>
            <a:r>
              <a:rPr lang="zh-CN" altLang="en-US" sz="1100" dirty="0">
                <a:solidFill>
                  <a:srgbClr val="FF0000"/>
                </a:solidFill>
                <a:latin typeface="微软雅黑" panose="020B0503020204020204" pitchFamily="34" charset="-122"/>
                <a:ea typeface="微软雅黑" panose="020B0503020204020204" pitchFamily="34" charset="-122"/>
                <a:sym typeface="+mn-ea"/>
              </a:rPr>
              <a:t>传统产业升级</a:t>
            </a:r>
            <a:r>
              <a:rPr lang="zh-CN" altLang="en-US" sz="1100" dirty="0">
                <a:latin typeface="微软雅黑" panose="020B0503020204020204" pitchFamily="34" charset="-122"/>
                <a:ea typeface="微软雅黑" panose="020B0503020204020204" pitchFamily="34" charset="-122"/>
                <a:sym typeface="+mn-ea"/>
              </a:rPr>
              <a:t>和</a:t>
            </a:r>
            <a:r>
              <a:rPr lang="zh-CN" altLang="en-US" sz="1100" dirty="0">
                <a:solidFill>
                  <a:srgbClr val="FF0000"/>
                </a:solidFill>
                <a:latin typeface="微软雅黑" panose="020B0503020204020204" pitchFamily="34" charset="-122"/>
                <a:ea typeface="微软雅黑" panose="020B0503020204020204" pitchFamily="34" charset="-122"/>
                <a:sym typeface="+mn-ea"/>
              </a:rPr>
              <a:t>新兴产业壮大</a:t>
            </a:r>
            <a:r>
              <a:rPr lang="zh-CN" altLang="en-US" sz="1100" dirty="0">
                <a:latin typeface="微软雅黑" panose="020B0503020204020204" pitchFamily="34" charset="-122"/>
                <a:ea typeface="微软雅黑" panose="020B0503020204020204" pitchFamily="34" charset="-122"/>
                <a:sym typeface="+mn-ea"/>
              </a:rPr>
              <a:t>的机遇，分类施测加强</a:t>
            </a:r>
            <a:r>
              <a:rPr lang="zh-CN" altLang="en-US" sz="1100" dirty="0">
                <a:solidFill>
                  <a:srgbClr val="FF0000"/>
                </a:solidFill>
                <a:latin typeface="微软雅黑" panose="020B0503020204020204" pitchFamily="34" charset="-122"/>
                <a:ea typeface="微软雅黑" panose="020B0503020204020204" pitchFamily="34" charset="-122"/>
                <a:sym typeface="+mn-ea"/>
              </a:rPr>
              <a:t>卡</a:t>
            </a:r>
            <a:r>
              <a:rPr lang="en-US" altLang="zh-CN" sz="1100" dirty="0">
                <a:solidFill>
                  <a:srgbClr val="FF0000"/>
                </a:solidFill>
                <a:latin typeface="微软雅黑" panose="020B0503020204020204" pitchFamily="34" charset="-122"/>
                <a:ea typeface="微软雅黑" panose="020B0503020204020204" pitchFamily="34" charset="-122"/>
                <a:sym typeface="+mn-ea"/>
              </a:rPr>
              <a:t>+</a:t>
            </a:r>
            <a:r>
              <a:rPr lang="zh-CN" altLang="en-US" sz="1100" dirty="0">
                <a:solidFill>
                  <a:srgbClr val="FF0000"/>
                </a:solidFill>
                <a:latin typeface="微软雅黑" panose="020B0503020204020204" pitchFamily="34" charset="-122"/>
                <a:ea typeface="微软雅黑" panose="020B0503020204020204" pitchFamily="34" charset="-122"/>
                <a:sym typeface="+mn-ea"/>
              </a:rPr>
              <a:t>模组</a:t>
            </a:r>
            <a:r>
              <a:rPr lang="en-US" altLang="zh-CN" sz="1100" dirty="0">
                <a:solidFill>
                  <a:srgbClr val="FF0000"/>
                </a:solidFill>
                <a:latin typeface="微软雅黑" panose="020B0503020204020204" pitchFamily="34" charset="-122"/>
                <a:ea typeface="微软雅黑" panose="020B0503020204020204" pitchFamily="34" charset="-122"/>
                <a:sym typeface="+mn-ea"/>
              </a:rPr>
              <a:t>+X</a:t>
            </a:r>
            <a:r>
              <a:rPr lang="zh-CN" altLang="en-US" sz="1100" dirty="0">
                <a:solidFill>
                  <a:srgbClr val="FF0000"/>
                </a:solidFill>
                <a:latin typeface="微软雅黑" panose="020B0503020204020204" pitchFamily="34" charset="-122"/>
                <a:ea typeface="微软雅黑" panose="020B0503020204020204" pitchFamily="34" charset="-122"/>
                <a:sym typeface="+mn-ea"/>
              </a:rPr>
              <a:t>融合产品</a:t>
            </a:r>
            <a:r>
              <a:rPr lang="zh-CN" altLang="en-US" sz="1100" dirty="0">
                <a:latin typeface="微软雅黑" panose="020B0503020204020204" pitchFamily="34" charset="-122"/>
                <a:ea typeface="微软雅黑" panose="020B0503020204020204" pitchFamily="34" charset="-122"/>
                <a:sym typeface="+mn-ea"/>
              </a:rPr>
              <a:t>植入，做厚业务价值。</a:t>
            </a:r>
            <a:endParaRPr lang="zh-CN" altLang="en-US" sz="1100" dirty="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01600" y="2680970"/>
            <a:ext cx="8939530" cy="228600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3696335" y="281305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智能抄表</a:t>
            </a:r>
            <a:endParaRPr lang="zh-CN" altLang="en-US" sz="675" b="1">
              <a:solidFill>
                <a:schemeClr val="tx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rcRect/>
          <a:stretch>
            <a:fillRect/>
          </a:stretch>
        </p:blipFill>
        <p:spPr>
          <a:xfrm>
            <a:off x="3695700" y="2988945"/>
            <a:ext cx="1195070" cy="363220"/>
          </a:xfrm>
          <a:prstGeom prst="rect">
            <a:avLst/>
          </a:prstGeom>
          <a:ln w="12700" cap="flat" cmpd="sng">
            <a:solidFill>
              <a:schemeClr val="accent6">
                <a:lumMod val="20000"/>
                <a:lumOff val="80000"/>
              </a:schemeClr>
            </a:solidFill>
            <a:prstDash val="solid"/>
          </a:ln>
        </p:spPr>
      </p:pic>
      <p:sp>
        <p:nvSpPr>
          <p:cNvPr id="16" name="矩形 15"/>
          <p:cNvSpPr/>
          <p:nvPr/>
        </p:nvSpPr>
        <p:spPr>
          <a:xfrm>
            <a:off x="3696335" y="336677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rPr>
              <a:t>NB</a:t>
            </a:r>
            <a:r>
              <a:rPr lang="zh-CN" altLang="en-US" sz="675" b="1">
                <a:solidFill>
                  <a:schemeClr val="accent3">
                    <a:lumMod val="75000"/>
                  </a:schemeClr>
                </a:solidFill>
                <a:latin typeface="微软雅黑" panose="020B0503020204020204" pitchFamily="34" charset="-122"/>
                <a:ea typeface="微软雅黑" panose="020B0503020204020204" pitchFamily="34" charset="-122"/>
              </a:rPr>
              <a:t>、</a:t>
            </a: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endParaRPr lang="zh-CN" altLang="en-US"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385060" y="2822575"/>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车联网（前装</a:t>
            </a:r>
            <a:r>
              <a:rPr lang="en-US" altLang="zh-CN" sz="675" b="1">
                <a:solidFill>
                  <a:schemeClr val="tx1"/>
                </a:solidFill>
                <a:latin typeface="微软雅黑" panose="020B0503020204020204" pitchFamily="34" charset="-122"/>
                <a:ea typeface="微软雅黑" panose="020B0503020204020204" pitchFamily="34" charset="-122"/>
              </a:rPr>
              <a:t>+</a:t>
            </a:r>
            <a:r>
              <a:rPr lang="zh-CN" altLang="en-US" sz="675" b="1">
                <a:solidFill>
                  <a:schemeClr val="tx1"/>
                </a:solidFill>
                <a:latin typeface="微软雅黑" panose="020B0503020204020204" pitchFamily="34" charset="-122"/>
                <a:ea typeface="微软雅黑" panose="020B0503020204020204" pitchFamily="34" charset="-122"/>
              </a:rPr>
              <a:t>后装）</a:t>
            </a:r>
            <a:endParaRPr lang="zh-CN" altLang="en-US" sz="675" b="1">
              <a:solidFill>
                <a:schemeClr val="tx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2385060" y="2999105"/>
            <a:ext cx="1196340" cy="366395"/>
          </a:xfrm>
          <a:prstGeom prst="rect">
            <a:avLst/>
          </a:prstGeom>
          <a:ln w="12700" cap="flat" cmpd="sng">
            <a:solidFill>
              <a:schemeClr val="accent6">
                <a:lumMod val="20000"/>
                <a:lumOff val="80000"/>
              </a:schemeClr>
            </a:solidFill>
            <a:prstDash val="solid"/>
          </a:ln>
        </p:spPr>
      </p:pic>
      <p:sp>
        <p:nvSpPr>
          <p:cNvPr id="19" name="矩形 18"/>
          <p:cNvSpPr/>
          <p:nvPr/>
        </p:nvSpPr>
        <p:spPr>
          <a:xfrm>
            <a:off x="2385060" y="3376295"/>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rPr>
              <a:t>Cat.4</a:t>
            </a:r>
            <a:r>
              <a:rPr lang="zh-CN" altLang="en-US" sz="675" b="1">
                <a:solidFill>
                  <a:schemeClr val="accent3">
                    <a:lumMod val="75000"/>
                  </a:schemeClr>
                </a:solidFill>
                <a:latin typeface="微软雅黑" panose="020B0503020204020204" pitchFamily="34" charset="-122"/>
                <a:ea typeface="微软雅黑" panose="020B0503020204020204" pitchFamily="34" charset="-122"/>
              </a:rPr>
              <a:t>、</a:t>
            </a:r>
            <a:r>
              <a:rPr lang="en-US" altLang="zh-CN" sz="675" b="1">
                <a:solidFill>
                  <a:schemeClr val="accent3">
                    <a:lumMod val="75000"/>
                  </a:schemeClr>
                </a:solidFill>
                <a:latin typeface="微软雅黑" panose="020B0503020204020204" pitchFamily="34" charset="-122"/>
                <a:ea typeface="微软雅黑" panose="020B0503020204020204" pitchFamily="34" charset="-122"/>
              </a:rPr>
              <a:t>5G </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5033645" y="2834005"/>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智能家居</a:t>
            </a:r>
            <a:endParaRPr lang="zh-CN" altLang="en-US" sz="675" b="1">
              <a:solidFill>
                <a:schemeClr val="tx1"/>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4"/>
          <a:stretch>
            <a:fillRect/>
          </a:stretch>
        </p:blipFill>
        <p:spPr>
          <a:xfrm>
            <a:off x="5047615" y="3009900"/>
            <a:ext cx="1173480" cy="366395"/>
          </a:xfrm>
          <a:prstGeom prst="rect">
            <a:avLst/>
          </a:prstGeom>
          <a:ln w="12700" cap="flat" cmpd="sng">
            <a:solidFill>
              <a:schemeClr val="accent6">
                <a:lumMod val="20000"/>
                <a:lumOff val="80000"/>
              </a:schemeClr>
            </a:solidFill>
            <a:prstDash val="solid"/>
          </a:ln>
        </p:spPr>
      </p:pic>
      <p:sp>
        <p:nvSpPr>
          <p:cNvPr id="40" name="矩形 39"/>
          <p:cNvSpPr/>
          <p:nvPr/>
        </p:nvSpPr>
        <p:spPr>
          <a:xfrm>
            <a:off x="5031105" y="3386455"/>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NB</a:t>
            </a:r>
            <a:r>
              <a:rPr lang="zh-CN" altLang="en-US" sz="675" b="1">
                <a:solidFill>
                  <a:schemeClr val="accent3">
                    <a:lumMod val="75000"/>
                  </a:schemeClr>
                </a:solidFill>
                <a:latin typeface="微软雅黑" panose="020B0503020204020204" pitchFamily="34" charset="-122"/>
                <a:ea typeface="微软雅黑" panose="020B0503020204020204" pitchFamily="34" charset="-122"/>
                <a:sym typeface="+mn-ea"/>
              </a:rPr>
              <a:t>、</a:t>
            </a: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6337300" y="282829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公共安全</a:t>
            </a:r>
            <a:endParaRPr lang="zh-CN" altLang="en-US" sz="675" b="1">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6337300" y="338201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r>
              <a:rPr lang="zh-CN" altLang="en-US" sz="675" b="1">
                <a:solidFill>
                  <a:schemeClr val="accent3">
                    <a:lumMod val="75000"/>
                  </a:schemeClr>
                </a:solidFill>
                <a:latin typeface="微软雅黑" panose="020B0503020204020204" pitchFamily="34" charset="-122"/>
                <a:ea typeface="微软雅黑" panose="020B0503020204020204" pitchFamily="34" charset="-122"/>
                <a:sym typeface="+mn-ea"/>
              </a:rPr>
              <a:t>、</a:t>
            </a: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Cat.4</a:t>
            </a:r>
            <a:endParaRPr lang="zh-CN" altLang="en-US" sz="675" b="1">
              <a:solidFill>
                <a:schemeClr val="accent3">
                  <a:lumMod val="75000"/>
                </a:schemeClr>
              </a:solidFill>
              <a:latin typeface="微软雅黑" panose="020B0503020204020204" pitchFamily="34" charset="-122"/>
              <a:ea typeface="微软雅黑" panose="020B0503020204020204" pitchFamily="34" charset="-122"/>
              <a:sym typeface="+mn-ea"/>
            </a:endParaRPr>
          </a:p>
        </p:txBody>
      </p:sp>
      <p:sp>
        <p:nvSpPr>
          <p:cNvPr id="44" name="矩形 43"/>
          <p:cNvSpPr/>
          <p:nvPr/>
        </p:nvSpPr>
        <p:spPr>
          <a:xfrm>
            <a:off x="7643495" y="282829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水泵</a:t>
            </a:r>
            <a:endParaRPr lang="zh-CN" altLang="en-US" sz="675"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7643495" y="338201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rPr>
              <a:t> Cat.1</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082040" y="281813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1"/>
                </a:solidFill>
                <a:latin typeface="微软雅黑" panose="020B0503020204020204" pitchFamily="34" charset="-122"/>
                <a:ea typeface="微软雅黑" panose="020B0503020204020204" pitchFamily="34" charset="-122"/>
              </a:rPr>
              <a:t>电动两轮车</a:t>
            </a:r>
            <a:endParaRPr lang="zh-CN" altLang="en-US" sz="675" b="1">
              <a:solidFill>
                <a:schemeClr val="tx1"/>
              </a:solidFill>
              <a:latin typeface="微软雅黑" panose="020B0503020204020204" pitchFamily="34" charset="-122"/>
              <a:ea typeface="微软雅黑" panose="020B0503020204020204" pitchFamily="34" charset="-122"/>
            </a:endParaRPr>
          </a:p>
        </p:txBody>
      </p:sp>
      <p:sp>
        <p:nvSpPr>
          <p:cNvPr id="48" name="矩形 47"/>
          <p:cNvSpPr/>
          <p:nvPr/>
        </p:nvSpPr>
        <p:spPr>
          <a:xfrm>
            <a:off x="1082040" y="3371850"/>
            <a:ext cx="1187450" cy="167640"/>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3696335" y="3584575"/>
            <a:ext cx="1198880" cy="37338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dirty="0">
                <a:latin typeface="微软雅黑" panose="020B0503020204020204" pitchFamily="34" charset="-122"/>
                <a:ea typeface="微软雅黑" panose="020B0503020204020204" pitchFamily="34" charset="-122"/>
                <a:sym typeface="+mn-ea"/>
              </a:rPr>
              <a:t>金卡、宁水终端表厂、抄表方案商、运营企业（水电燃公司）</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64" name="矩形 63"/>
          <p:cNvSpPr/>
          <p:nvPr/>
        </p:nvSpPr>
        <p:spPr>
          <a:xfrm>
            <a:off x="5031105" y="3609975"/>
            <a:ext cx="1183640" cy="36893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门锁、家电、智能穿戴设备生产及运营企业</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68" name="矩形 67"/>
          <p:cNvSpPr/>
          <p:nvPr/>
        </p:nvSpPr>
        <p:spPr>
          <a:xfrm>
            <a:off x="2382520" y="3601085"/>
            <a:ext cx="1184275" cy="36195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fontAlgn="auto">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车企、两客一危、物流公司、政府企事业车队、交通执法部门</a:t>
            </a:r>
            <a:endParaRPr lang="zh-CN" altLang="en-US" sz="675">
              <a:solidFill>
                <a:schemeClr val="tx1"/>
              </a:solidFill>
              <a:latin typeface="微软雅黑" panose="020B0503020204020204" pitchFamily="34" charset="-122"/>
              <a:ea typeface="微软雅黑" panose="020B0503020204020204" pitchFamily="34" charset="-122"/>
            </a:endParaRPr>
          </a:p>
        </p:txBody>
      </p:sp>
      <p:sp>
        <p:nvSpPr>
          <p:cNvPr id="76" name="矩形 75"/>
          <p:cNvSpPr/>
          <p:nvPr/>
        </p:nvSpPr>
        <p:spPr>
          <a:xfrm>
            <a:off x="6337300" y="3602355"/>
            <a:ext cx="1184275" cy="36830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lvl="0" indent="-107950" algn="l" defTabSz="914400" fontAlgn="auto">
              <a:lnSpc>
                <a:spcPct val="100000"/>
              </a:lnSpc>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数据资源统筹部门、行业条线部门如交通/水利/消防等</a:t>
            </a:r>
            <a:endParaRPr lang="zh-CN" altLang="en-US" sz="675">
              <a:solidFill>
                <a:schemeClr val="tx1"/>
              </a:solidFill>
              <a:latin typeface="微软雅黑" panose="020B0503020204020204" pitchFamily="34" charset="-122"/>
              <a:ea typeface="微软雅黑" panose="020B0503020204020204" pitchFamily="34" charset="-122"/>
            </a:endParaRPr>
          </a:p>
        </p:txBody>
      </p:sp>
      <p:sp>
        <p:nvSpPr>
          <p:cNvPr id="78" name="矩形 77"/>
          <p:cNvSpPr/>
          <p:nvPr/>
        </p:nvSpPr>
        <p:spPr>
          <a:xfrm>
            <a:off x="7646670" y="3609340"/>
            <a:ext cx="1184275" cy="35496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水泵制造商、市政水务公司等</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79" name="矩形 78"/>
          <p:cNvSpPr/>
          <p:nvPr/>
        </p:nvSpPr>
        <p:spPr>
          <a:xfrm>
            <a:off x="1085850" y="3589020"/>
            <a:ext cx="1184275" cy="36195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绿源、绿驹等两轮车厂家、零部件企业、行业协会</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81" name="矩形 80"/>
          <p:cNvSpPr/>
          <p:nvPr/>
        </p:nvSpPr>
        <p:spPr>
          <a:xfrm>
            <a:off x="278765" y="3589020"/>
            <a:ext cx="654685" cy="375920"/>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目标客户</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8" name="矩形 57"/>
          <p:cNvSpPr/>
          <p:nvPr/>
        </p:nvSpPr>
        <p:spPr>
          <a:xfrm>
            <a:off x="3689350" y="4020820"/>
            <a:ext cx="1197610" cy="55308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76835" indent="-76835" algn="l" fontAlgn="auto">
              <a:lnSpc>
                <a:spcPct val="100000"/>
              </a:lnSpc>
              <a:spcBef>
                <a:spcPts val="0"/>
              </a:spcBef>
              <a:buClrTx/>
              <a:buSzTx/>
              <a:buFont typeface="Arial" panose="020B0604020202020204" pitchFamily="34" charset="0"/>
              <a:buChar char="•"/>
            </a:pP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梳理目标客户清单跟进客户升级规划</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6835" indent="-76835" algn="l" fontAlgn="auto">
              <a:lnSpc>
                <a:spcPct val="100000"/>
              </a:lnSpc>
              <a:spcBef>
                <a:spcPts val="0"/>
              </a:spcBef>
              <a:buClrTx/>
              <a:buSzTx/>
              <a:buFont typeface="Arial" panose="020B0604020202020204" pitchFamily="34" charset="0"/>
              <a:buChar char="•"/>
            </a:pP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依托本地网络保障能力，</a:t>
            </a:r>
            <a:r>
              <a:rPr sz="675" dirty="0">
                <a:highlight>
                  <a:srgbClr val="000000">
                    <a:alpha val="0"/>
                  </a:srgbClr>
                </a:highlight>
                <a:latin typeface="微软雅黑" panose="020B0503020204020204" pitchFamily="34" charset="-122"/>
                <a:ea typeface="微软雅黑" panose="020B0503020204020204" pitchFamily="34" charset="-122"/>
                <a:sym typeface="+mn-ea"/>
              </a:rPr>
              <a:t>提供NB</a:t>
            </a:r>
            <a:r>
              <a:rPr lang="en-US" sz="675" dirty="0">
                <a:highlight>
                  <a:srgbClr val="000000">
                    <a:alpha val="0"/>
                  </a:srgbClr>
                </a:highlight>
                <a:latin typeface="微软雅黑" panose="020B0503020204020204" pitchFamily="34" charset="-122"/>
                <a:ea typeface="微软雅黑" panose="020B0503020204020204" pitchFamily="34" charset="-122"/>
                <a:sym typeface="+mn-ea"/>
              </a:rPr>
              <a:t>/Cat.1</a:t>
            </a:r>
            <a:r>
              <a:rPr lang="zh-CN" altLang="en-US" sz="675" dirty="0">
                <a:highlight>
                  <a:srgbClr val="000000">
                    <a:alpha val="0"/>
                  </a:srgbClr>
                </a:highlight>
                <a:latin typeface="微软雅黑" panose="020B0503020204020204" pitchFamily="34" charset="-122"/>
                <a:ea typeface="微软雅黑" panose="020B0503020204020204" pitchFamily="34" charset="-122"/>
                <a:sym typeface="+mn-ea"/>
              </a:rPr>
              <a:t>卡</a:t>
            </a:r>
            <a:r>
              <a:rPr lang="en-US" altLang="zh-CN" sz="675" dirty="0">
                <a:highlight>
                  <a:srgbClr val="000000">
                    <a:alpha val="0"/>
                  </a:srgbClr>
                </a:highlight>
                <a:latin typeface="微软雅黑" panose="020B0503020204020204" pitchFamily="34" charset="-122"/>
                <a:ea typeface="微软雅黑" panose="020B0503020204020204" pitchFamily="34" charset="-122"/>
                <a:sym typeface="+mn-ea"/>
              </a:rPr>
              <a:t>+</a:t>
            </a:r>
            <a:r>
              <a:rPr sz="675" dirty="0">
                <a:highlight>
                  <a:srgbClr val="000000">
                    <a:alpha val="0"/>
                  </a:srgbClr>
                </a:highlight>
                <a:latin typeface="微软雅黑" panose="020B0503020204020204" pitchFamily="34" charset="-122"/>
                <a:ea typeface="微软雅黑" panose="020B0503020204020204" pitchFamily="34" charset="-122"/>
                <a:sym typeface="+mn-ea"/>
              </a:rPr>
              <a:t>模组</a:t>
            </a:r>
            <a:r>
              <a:rPr lang="zh-CN" sz="675" dirty="0">
                <a:highlight>
                  <a:srgbClr val="000000">
                    <a:alpha val="0"/>
                  </a:srgbClr>
                </a:highlight>
                <a:latin typeface="微软雅黑" panose="020B0503020204020204" pitchFamily="34" charset="-122"/>
                <a:ea typeface="微软雅黑" panose="020B0503020204020204" pitchFamily="34" charset="-122"/>
                <a:sym typeface="+mn-ea"/>
              </a:rPr>
              <a:t>融合产品</a:t>
            </a:r>
            <a:endParaRPr lang="zh-CN" altLang="en-US" sz="67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5" name="矩形 64"/>
          <p:cNvSpPr/>
          <p:nvPr/>
        </p:nvSpPr>
        <p:spPr>
          <a:xfrm>
            <a:off x="5031105" y="4032885"/>
            <a:ext cx="1180465" cy="55054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76835" indent="-76835" algn="l">
              <a:buFont typeface="Arial" panose="020B0604020202020204" pitchFamily="34" charset="0"/>
              <a:buChar char="•"/>
            </a:pPr>
            <a:r>
              <a:rPr lang="zh-CN" altLang="en-US" sz="675" dirty="0">
                <a:solidFill>
                  <a:schemeClr val="tx1"/>
                </a:solidFill>
                <a:latin typeface="微软雅黑" panose="020B0503020204020204" pitchFamily="34" charset="-122"/>
                <a:ea typeface="微软雅黑" panose="020B0503020204020204" pitchFamily="34" charset="-122"/>
                <a:sym typeface="+mn-ea"/>
              </a:rPr>
              <a:t>面向门锁</a:t>
            </a:r>
            <a:r>
              <a:rPr lang="en-US" altLang="zh-CN" sz="675" dirty="0">
                <a:solidFill>
                  <a:schemeClr val="tx1"/>
                </a:solidFill>
                <a:latin typeface="微软雅黑" panose="020B0503020204020204" pitchFamily="34" charset="-122"/>
                <a:ea typeface="微软雅黑" panose="020B0503020204020204" pitchFamily="34" charset="-122"/>
                <a:sym typeface="+mn-ea"/>
              </a:rPr>
              <a:t>/</a:t>
            </a:r>
            <a:r>
              <a:rPr lang="zh-CN" altLang="en-US" sz="675" dirty="0">
                <a:solidFill>
                  <a:schemeClr val="tx1"/>
                </a:solidFill>
                <a:latin typeface="微软雅黑" panose="020B0503020204020204" pitchFamily="34" charset="-122"/>
                <a:ea typeface="微软雅黑" panose="020B0503020204020204" pitchFamily="34" charset="-122"/>
                <a:sym typeface="+mn-ea"/>
              </a:rPr>
              <a:t>家电等厂商推广智能卡</a:t>
            </a:r>
            <a:r>
              <a:rPr lang="en-US" altLang="zh-CN" sz="675" dirty="0">
                <a:solidFill>
                  <a:schemeClr val="tx1"/>
                </a:solidFill>
                <a:latin typeface="微软雅黑" panose="020B0503020204020204" pitchFamily="34" charset="-122"/>
                <a:ea typeface="微软雅黑" panose="020B0503020204020204" pitchFamily="34" charset="-122"/>
                <a:sym typeface="+mn-ea"/>
              </a:rPr>
              <a:t>+</a:t>
            </a:r>
            <a:r>
              <a:rPr lang="zh-CN" altLang="en-US" sz="675" dirty="0">
                <a:solidFill>
                  <a:schemeClr val="tx1"/>
                </a:solidFill>
                <a:latin typeface="微软雅黑" panose="020B0503020204020204" pitchFamily="34" charset="-122"/>
                <a:ea typeface="微软雅黑" panose="020B0503020204020204" pitchFamily="34" charset="-122"/>
                <a:sym typeface="+mn-ea"/>
              </a:rPr>
              <a:t>模组</a:t>
            </a:r>
            <a:r>
              <a:rPr lang="en-US" altLang="zh-CN" sz="675" dirty="0">
                <a:solidFill>
                  <a:schemeClr val="tx1"/>
                </a:solidFill>
                <a:latin typeface="微软雅黑" panose="020B0503020204020204" pitchFamily="34" charset="-122"/>
                <a:ea typeface="微软雅黑" panose="020B0503020204020204" pitchFamily="34" charset="-122"/>
                <a:sym typeface="+mn-ea"/>
              </a:rPr>
              <a:t>/</a:t>
            </a:r>
            <a:r>
              <a:rPr lang="zh-CN" altLang="en-US" sz="675" dirty="0">
                <a:solidFill>
                  <a:schemeClr val="tx1"/>
                </a:solidFill>
                <a:latin typeface="微软雅黑" panose="020B0503020204020204" pitchFamily="34" charset="-122"/>
                <a:ea typeface="微软雅黑" panose="020B0503020204020204" pitchFamily="34" charset="-122"/>
                <a:sym typeface="+mn-ea"/>
              </a:rPr>
              <a:t>终端+管理平台解决方案</a:t>
            </a:r>
            <a:endParaRPr lang="zh-CN" altLang="en-US" sz="675" b="1"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2382520" y="4027170"/>
            <a:ext cx="1190625" cy="55054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76835" indent="-76835" algn="l">
              <a:buFont typeface="Arial" panose="020B0604020202020204" pitchFamily="34" charset="0"/>
              <a:buChar char="•"/>
            </a:pP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6835" indent="-76835" algn="l">
              <a:buFont typeface="Arial" panose="020B0604020202020204" pitchFamily="34" charset="0"/>
              <a:buChar char="•"/>
            </a:pP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结合监管要求，提供车载监控解决方案</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6835" indent="-76835" algn="l">
              <a:buFont typeface="Arial" panose="020B0604020202020204" pitchFamily="34" charset="0"/>
              <a:buChar char="•"/>
            </a:pP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面向</a:t>
            </a:r>
            <a:r>
              <a:rPr lang="zh-CN" altLang="en-US" sz="675" dirty="0">
                <a:latin typeface="微软雅黑" panose="020B0503020204020204" pitchFamily="34" charset="-122"/>
                <a:ea typeface="微软雅黑" panose="020B0503020204020204" pitchFamily="34" charset="-122"/>
                <a:sym typeface="+mn-ea"/>
              </a:rPr>
              <a:t>两客一危、</a:t>
            </a: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物流企业等，提供卡</a:t>
            </a:r>
            <a:r>
              <a:rPr lang="en-US" altLang="zh-CN" sz="6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终端</a:t>
            </a:r>
            <a:r>
              <a:rPr lang="en-US" altLang="zh-CN" sz="6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高精度定位等</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6835" indent="-76835" algn="l">
              <a:buFont typeface="Arial" panose="020B0604020202020204" pitchFamily="34" charset="0"/>
              <a:buChar char="•"/>
            </a:pPr>
            <a:endParaRPr lang="zh-CN" altLang="en-US" sz="675">
              <a:solidFill>
                <a:schemeClr val="tx1"/>
              </a:solidFill>
              <a:latin typeface="微软雅黑" panose="020B0503020204020204" pitchFamily="34" charset="-122"/>
              <a:ea typeface="微软雅黑" panose="020B0503020204020204" pitchFamily="34" charset="-122"/>
            </a:endParaRPr>
          </a:p>
        </p:txBody>
      </p:sp>
      <p:sp>
        <p:nvSpPr>
          <p:cNvPr id="71" name="矩形 70"/>
          <p:cNvSpPr/>
          <p:nvPr/>
        </p:nvSpPr>
        <p:spPr>
          <a:xfrm>
            <a:off x="7643495" y="4027170"/>
            <a:ext cx="1187450" cy="55435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L="76835" lvl="0" indent="-76835" algn="l">
              <a:buClrTx/>
              <a:buSzTx/>
              <a:buFont typeface="Arial" panose="020B0604020202020204" pitchFamily="34" charset="0"/>
              <a:buChar char="•"/>
            </a:pPr>
            <a:r>
              <a:rPr lang="zh-CN" altLang="en-US" sz="675" dirty="0">
                <a:solidFill>
                  <a:schemeClr val="tx1"/>
                </a:solidFill>
                <a:latin typeface="微软雅黑" panose="020B0503020204020204" pitchFamily="34" charset="-122"/>
                <a:ea typeface="微软雅黑" panose="020B0503020204020204" pitchFamily="34" charset="-122"/>
                <a:sym typeface="+mn-ea"/>
              </a:rPr>
              <a:t>聚焦属地经济特色，联合DTU厂家形成一站式云网物泵阀智能化方案</a:t>
            </a:r>
            <a:endParaRPr lang="zh-CN" altLang="en-US" sz="675" dirty="0">
              <a:solidFill>
                <a:schemeClr val="tx1"/>
              </a:solidFill>
              <a:latin typeface="微软雅黑" panose="020B0503020204020204" pitchFamily="34" charset="-122"/>
              <a:ea typeface="微软雅黑" panose="020B0503020204020204" pitchFamily="34" charset="-122"/>
              <a:sym typeface="+mn-ea"/>
            </a:endParaRPr>
          </a:p>
        </p:txBody>
      </p:sp>
      <p:sp>
        <p:nvSpPr>
          <p:cNvPr id="72" name="矩形 71"/>
          <p:cNvSpPr/>
          <p:nvPr/>
        </p:nvSpPr>
        <p:spPr>
          <a:xfrm>
            <a:off x="6337300" y="4032885"/>
            <a:ext cx="1187450" cy="54991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L="76835" lvl="0" indent="-76835" algn="l" defTabSz="914400" fontAlgn="auto">
              <a:lnSpc>
                <a:spcPct val="100000"/>
              </a:lnSpc>
              <a:buClrTx/>
              <a:buSzTx/>
              <a:buFont typeface="Arial" panose="020B0604020202020204" pitchFamily="34" charset="0"/>
              <a:buChar char="•"/>
            </a:pPr>
            <a:r>
              <a:rPr lang="zh-CN" altLang="en-US" sz="675" dirty="0">
                <a:solidFill>
                  <a:schemeClr val="tx1"/>
                </a:solidFill>
                <a:latin typeface="微软雅黑" panose="020B0503020204020204" pitchFamily="34" charset="-122"/>
                <a:ea typeface="微软雅黑" panose="020B0503020204020204" pitchFamily="34" charset="-122"/>
                <a:sym typeface="+mn-ea"/>
              </a:rPr>
              <a:t>面向零售、餐饮等九小场所推广卡</a:t>
            </a:r>
            <a:r>
              <a:rPr lang="en-US" altLang="zh-CN" sz="675" dirty="0">
                <a:solidFill>
                  <a:schemeClr val="tx1"/>
                </a:solidFill>
                <a:latin typeface="微软雅黑" panose="020B0503020204020204" pitchFamily="34" charset="-122"/>
                <a:ea typeface="微软雅黑" panose="020B0503020204020204" pitchFamily="34" charset="-122"/>
                <a:sym typeface="+mn-ea"/>
              </a:rPr>
              <a:t>+</a:t>
            </a:r>
            <a:r>
              <a:rPr lang="zh-CN" altLang="en-US" sz="675" dirty="0">
                <a:solidFill>
                  <a:schemeClr val="tx1"/>
                </a:solidFill>
                <a:latin typeface="微软雅黑" panose="020B0503020204020204" pitchFamily="34" charset="-122"/>
                <a:ea typeface="微软雅黑" panose="020B0503020204020204" pitchFamily="34" charset="-122"/>
                <a:sym typeface="+mn-ea"/>
              </a:rPr>
              <a:t>烟感</a:t>
            </a:r>
            <a:r>
              <a:rPr lang="en-US" altLang="zh-CN" sz="675" dirty="0">
                <a:solidFill>
                  <a:schemeClr val="tx1"/>
                </a:solidFill>
                <a:latin typeface="微软雅黑" panose="020B0503020204020204" pitchFamily="34" charset="-122"/>
                <a:ea typeface="微软雅黑" panose="020B0503020204020204" pitchFamily="34" charset="-122"/>
                <a:sym typeface="+mn-ea"/>
              </a:rPr>
              <a:t>+</a:t>
            </a:r>
            <a:r>
              <a:rPr lang="zh-CN" altLang="en-US" sz="675" dirty="0">
                <a:solidFill>
                  <a:schemeClr val="tx1"/>
                </a:solidFill>
                <a:latin typeface="微软雅黑" panose="020B0503020204020204" pitchFamily="34" charset="-122"/>
                <a:ea typeface="微软雅黑" panose="020B0503020204020204" pitchFamily="34" charset="-122"/>
                <a:sym typeface="+mn-ea"/>
              </a:rPr>
              <a:t>平台</a:t>
            </a:r>
            <a:endParaRPr lang="zh-CN" altLang="en-US" sz="675" dirty="0">
              <a:solidFill>
                <a:schemeClr val="tx1"/>
              </a:solidFill>
              <a:latin typeface="微软雅黑" panose="020B0503020204020204" pitchFamily="34" charset="-122"/>
              <a:ea typeface="微软雅黑" panose="020B0503020204020204" pitchFamily="34" charset="-122"/>
              <a:sym typeface="+mn-ea"/>
            </a:endParaRPr>
          </a:p>
          <a:p>
            <a:pPr marL="76835" indent="-76835" algn="l">
              <a:buClrTx/>
              <a:buSzTx/>
              <a:buFont typeface="Arial" panose="020B0604020202020204" pitchFamily="34" charset="0"/>
              <a:buChar char="•"/>
            </a:pPr>
            <a:r>
              <a:rPr lang="zh-CN" altLang="en-US" sz="675" dirty="0">
                <a:solidFill>
                  <a:schemeClr val="tx1"/>
                </a:solidFill>
                <a:latin typeface="微软雅黑" panose="020B0503020204020204" pitchFamily="34" charset="-122"/>
                <a:ea typeface="微软雅黑" panose="020B0503020204020204" pitchFamily="34" charset="-122"/>
                <a:sym typeface="+mn-ea"/>
              </a:rPr>
              <a:t>跟进市政设施招标采购项目，如智慧路灯、充电桩、无线监控等</a:t>
            </a:r>
            <a:endParaRPr lang="zh-CN" altLang="en-US" sz="675" dirty="0">
              <a:solidFill>
                <a:schemeClr val="tx1"/>
              </a:solidFill>
              <a:latin typeface="微软雅黑" panose="020B0503020204020204" pitchFamily="34" charset="-122"/>
              <a:ea typeface="微软雅黑" panose="020B0503020204020204" pitchFamily="34" charset="-122"/>
              <a:sym typeface="+mn-ea"/>
            </a:endParaRPr>
          </a:p>
        </p:txBody>
      </p:sp>
      <p:sp>
        <p:nvSpPr>
          <p:cNvPr id="73" name="矩形 72"/>
          <p:cNvSpPr/>
          <p:nvPr/>
        </p:nvSpPr>
        <p:spPr>
          <a:xfrm>
            <a:off x="1082040" y="4019550"/>
            <a:ext cx="1187450" cy="55308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L="76835" indent="-76835" algn="l" fontAlgn="auto">
              <a:lnSpc>
                <a:spcPct val="100000"/>
              </a:lnSpc>
              <a:spcBef>
                <a:spcPts val="0"/>
              </a:spcBef>
              <a:buClrTx/>
              <a:buSzTx/>
              <a:buFont typeface="Arial" panose="020B0604020202020204" pitchFamily="34" charset="0"/>
              <a:buChar char="•"/>
            </a:pPr>
            <a:r>
              <a:rPr lang="zh-CN" altLang="en-US" sz="675">
                <a:solidFill>
                  <a:schemeClr val="tx1"/>
                </a:solidFill>
                <a:latin typeface="微软雅黑" panose="020B0503020204020204" pitchFamily="34" charset="-122"/>
                <a:ea typeface="微软雅黑" panose="020B0503020204020204" pitchFamily="34" charset="-122"/>
                <a:sym typeface="+mn-ea"/>
              </a:rPr>
              <a:t>聚焦两轮车零部件生产企业推广“卡+模组”融合方案</a:t>
            </a:r>
            <a:endParaRPr lang="zh-CN" altLang="en-US" sz="675">
              <a:solidFill>
                <a:schemeClr val="tx1"/>
              </a:solidFill>
              <a:latin typeface="微软雅黑" panose="020B0503020204020204" pitchFamily="34" charset="-122"/>
              <a:ea typeface="微软雅黑" panose="020B0503020204020204" pitchFamily="34" charset="-122"/>
              <a:sym typeface="+mn-ea"/>
            </a:endParaRPr>
          </a:p>
          <a:p>
            <a:pPr marL="76835" indent="-76835" algn="l" fontAlgn="auto">
              <a:lnSpc>
                <a:spcPct val="100000"/>
              </a:lnSpc>
              <a:spcBef>
                <a:spcPts val="0"/>
              </a:spcBef>
              <a:buClrTx/>
              <a:buSzTx/>
              <a:buFont typeface="Arial" panose="020B0604020202020204" pitchFamily="34" charset="0"/>
              <a:buChar char="•"/>
            </a:pPr>
            <a:r>
              <a:rPr lang="zh-CN" altLang="en-US" sz="675">
                <a:solidFill>
                  <a:schemeClr val="tx1"/>
                </a:solidFill>
                <a:latin typeface="微软雅黑" panose="020B0503020204020204" pitchFamily="34" charset="-122"/>
                <a:ea typeface="微软雅黑" panose="020B0503020204020204" pitchFamily="34" charset="-122"/>
                <a:sym typeface="+mn-ea"/>
              </a:rPr>
              <a:t>聚焦两轮车厂推广“卡+终端+平台/APP”方案</a:t>
            </a:r>
            <a:endParaRPr lang="en-US" altLang="zh-CN" sz="675">
              <a:solidFill>
                <a:schemeClr val="tx1"/>
              </a:solidFill>
              <a:latin typeface="微软雅黑" panose="020B0503020204020204" pitchFamily="34" charset="-122"/>
              <a:ea typeface="微软雅黑" panose="020B0503020204020204" pitchFamily="34" charset="-122"/>
              <a:sym typeface="+mn-ea"/>
            </a:endParaRPr>
          </a:p>
        </p:txBody>
      </p:sp>
      <p:sp>
        <p:nvSpPr>
          <p:cNvPr id="82" name="矩形 81"/>
          <p:cNvSpPr/>
          <p:nvPr/>
        </p:nvSpPr>
        <p:spPr>
          <a:xfrm>
            <a:off x="271145" y="4020185"/>
            <a:ext cx="662305" cy="563245"/>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拓展策略</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3" name="矩形 82"/>
          <p:cNvSpPr/>
          <p:nvPr/>
        </p:nvSpPr>
        <p:spPr>
          <a:xfrm>
            <a:off x="271145" y="2817495"/>
            <a:ext cx="662305" cy="725170"/>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场景</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4" name="图片 123"/>
          <p:cNvPicPr>
            <a:picLocks noChangeAspect="1"/>
          </p:cNvPicPr>
          <p:nvPr/>
        </p:nvPicPr>
        <p:blipFill>
          <a:blip r:embed="rId5"/>
          <a:stretch>
            <a:fillRect/>
          </a:stretch>
        </p:blipFill>
        <p:spPr>
          <a:xfrm>
            <a:off x="1086485" y="3001645"/>
            <a:ext cx="1176020" cy="350520"/>
          </a:xfrm>
          <a:prstGeom prst="rect">
            <a:avLst/>
          </a:prstGeom>
          <a:ln w="12700" cmpd="sng">
            <a:solidFill>
              <a:schemeClr val="accent6">
                <a:lumMod val="20000"/>
                <a:lumOff val="80000"/>
              </a:schemeClr>
            </a:solidFill>
            <a:prstDash val="solid"/>
          </a:ln>
        </p:spPr>
      </p:pic>
      <p:pic>
        <p:nvPicPr>
          <p:cNvPr id="125" name="图片 124"/>
          <p:cNvPicPr>
            <a:picLocks noChangeAspect="1"/>
          </p:cNvPicPr>
          <p:nvPr/>
        </p:nvPicPr>
        <p:blipFill>
          <a:blip r:embed="rId6"/>
          <a:stretch>
            <a:fillRect/>
          </a:stretch>
        </p:blipFill>
        <p:spPr>
          <a:xfrm>
            <a:off x="6337300" y="2995930"/>
            <a:ext cx="1184910" cy="385445"/>
          </a:xfrm>
          <a:prstGeom prst="rect">
            <a:avLst/>
          </a:prstGeom>
          <a:ln w="12700" cmpd="sng">
            <a:solidFill>
              <a:schemeClr val="accent6">
                <a:lumMod val="20000"/>
                <a:lumOff val="80000"/>
              </a:schemeClr>
            </a:solidFill>
            <a:prstDash val="solid"/>
          </a:ln>
        </p:spPr>
      </p:pic>
      <p:pic>
        <p:nvPicPr>
          <p:cNvPr id="126" name="图片 125"/>
          <p:cNvPicPr>
            <a:picLocks noChangeAspect="1"/>
          </p:cNvPicPr>
          <p:nvPr/>
        </p:nvPicPr>
        <p:blipFill>
          <a:blip r:embed="rId7"/>
          <a:stretch>
            <a:fillRect/>
          </a:stretch>
        </p:blipFill>
        <p:spPr>
          <a:xfrm>
            <a:off x="7663815" y="3009900"/>
            <a:ext cx="1167130" cy="396875"/>
          </a:xfrm>
          <a:prstGeom prst="rect">
            <a:avLst/>
          </a:prstGeom>
          <a:ln w="12700" cmpd="sng">
            <a:solidFill>
              <a:schemeClr val="accent6">
                <a:lumMod val="20000"/>
                <a:lumOff val="80000"/>
              </a:schemeClr>
            </a:solidFill>
            <a:prstDash val="solid"/>
          </a:ln>
        </p:spPr>
      </p:pic>
      <p:sp>
        <p:nvSpPr>
          <p:cNvPr id="127" name="文本框 126"/>
          <p:cNvSpPr txBox="1"/>
          <p:nvPr/>
        </p:nvSpPr>
        <p:spPr>
          <a:xfrm>
            <a:off x="476885" y="1132840"/>
            <a:ext cx="8005445" cy="270510"/>
          </a:xfrm>
          <a:prstGeom prst="rect">
            <a:avLst/>
          </a:prstGeom>
          <a:noFill/>
        </p:spPr>
        <p:txBody>
          <a:bodyPr wrap="square" rtlCol="0">
            <a:spAutoFit/>
          </a:bodyPr>
          <a:lstStyle/>
          <a:p>
            <a:pPr marL="36195" algn="ctr" defTabSz="685800">
              <a:lnSpc>
                <a:spcPct val="130000"/>
              </a:lnSpc>
              <a:buClr>
                <a:srgbClr val="4F81BD"/>
              </a:buClr>
              <a:defRPr/>
            </a:pP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行业聚集效应明显，金融支付、公共安全、工业制造、共享服务、智能抄表</a:t>
            </a:r>
            <a:r>
              <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rPr>
              <a:t>TOP5</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场景业务量占总计费用户数的比例超</a:t>
            </a:r>
            <a:r>
              <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rPr>
              <a:t>85%</a:t>
            </a:r>
            <a:endPar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0" name="组合 19"/>
          <p:cNvGrpSpPr/>
          <p:nvPr/>
        </p:nvGrpSpPr>
        <p:grpSpPr>
          <a:xfrm>
            <a:off x="272415" y="4645025"/>
            <a:ext cx="8551545" cy="273050"/>
            <a:chOff x="429" y="7315"/>
            <a:chExt cx="13467" cy="620"/>
          </a:xfrm>
        </p:grpSpPr>
        <p:sp>
          <p:nvSpPr>
            <p:cNvPr id="4" name="矩形 3"/>
            <p:cNvSpPr/>
            <p:nvPr/>
          </p:nvSpPr>
          <p:spPr>
            <a:xfrm>
              <a:off x="5811" y="7315"/>
              <a:ext cx="1888" cy="588"/>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dirty="0">
                  <a:latin typeface="微软雅黑" panose="020B0503020204020204" pitchFamily="34" charset="-122"/>
                  <a:ea typeface="微软雅黑" panose="020B0503020204020204" pitchFamily="34" charset="-122"/>
                  <a:sym typeface="+mn-ea"/>
                </a:rPr>
                <a:t>杭州、宁波、温州</a:t>
              </a:r>
              <a:endParaRPr lang="zh-CN" altLang="en-US" sz="675" dirty="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7913" y="7355"/>
              <a:ext cx="1864" cy="581"/>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杭州、宁波、金华</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3742" y="7341"/>
              <a:ext cx="1865" cy="57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fontAlgn="auto">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杭州、宁波、嘉兴</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9970" y="7343"/>
              <a:ext cx="1865" cy="58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lvl="0" indent="-107950" algn="l" defTabSz="914400" fontAlgn="auto">
                <a:lnSpc>
                  <a:spcPct val="100000"/>
                </a:lnSpc>
                <a:buClrTx/>
                <a:buSzTx/>
                <a:buFont typeface="Wingdings" panose="05000000000000000000" charset="0"/>
                <a:buChar char="Ø"/>
              </a:pPr>
              <a:r>
                <a:rPr lang="en-US" altLang="zh-CN" sz="675" dirty="0">
                  <a:solidFill>
                    <a:schemeClr val="tx1"/>
                  </a:solidFill>
                  <a:latin typeface="微软雅黑" panose="020B0503020204020204" pitchFamily="34" charset="-122"/>
                  <a:ea typeface="微软雅黑" panose="020B0503020204020204" pitchFamily="34" charset="-122"/>
                  <a:sym typeface="+mn-ea"/>
                </a:rPr>
                <a:t>11</a:t>
              </a:r>
              <a:r>
                <a:rPr lang="zh-CN" altLang="en-US" sz="675" dirty="0">
                  <a:solidFill>
                    <a:schemeClr val="tx1"/>
                  </a:solidFill>
                  <a:latin typeface="微软雅黑" panose="020B0503020204020204" pitchFamily="34" charset="-122"/>
                  <a:ea typeface="微软雅黑" panose="020B0503020204020204" pitchFamily="34" charset="-122"/>
                  <a:sym typeface="+mn-ea"/>
                </a:rPr>
                <a:t>个地市</a:t>
              </a:r>
              <a:endParaRPr lang="zh-CN" altLang="en-US" sz="675" dirty="0">
                <a:solidFill>
                  <a:schemeClr val="tx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12032" y="7354"/>
              <a:ext cx="1865" cy="559"/>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温州、台州</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1700" y="7322"/>
              <a:ext cx="1865" cy="570"/>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杭州、金华、台州</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429" y="7322"/>
              <a:ext cx="1031" cy="592"/>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重点地市</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12" name="矩形 11"/>
          <p:cNvSpPr/>
          <p:nvPr/>
        </p:nvSpPr>
        <p:spPr bwMode="auto">
          <a:xfrm>
            <a:off x="3221990" y="2560955"/>
            <a:ext cx="2767965" cy="283210"/>
          </a:xfrm>
          <a:prstGeom prst="rect">
            <a:avLst/>
          </a:prstGeom>
          <a:solidFill>
            <a:schemeClr val="bg1"/>
          </a:solidFill>
          <a:ln w="12700">
            <a:noFill/>
            <a:prstDash val="sysDash"/>
          </a:ln>
        </p:spPr>
        <p:txBody>
          <a:bodyPr vert="horz" wrap="square" lIns="127548" tIns="81269" rIns="127548" bIns="81269" numCol="1" spcCol="0" rtlCol="0" fromWordArt="0" anchor="ctr" anchorCtr="0" forceAA="0" compatLnSpc="0">
            <a:noAutofit/>
          </a:bodyPr>
          <a:lstStyle>
            <a:defPPr>
              <a:defRPr lang="zh-CN"/>
            </a:defPPr>
            <a:lvl1pPr algn="ctr">
              <a:defRPr kumimoji="1" b="1">
                <a:solidFill>
                  <a:srgbClr val="FFFFFF"/>
                </a:solidFill>
              </a:defRPr>
            </a:lvl1pPr>
          </a:lstStyle>
          <a:p>
            <a:pPr lvl="0" algn="ctr" defTabSz="685800">
              <a:buClrTx/>
              <a:buSzTx/>
              <a:buFontTx/>
            </a:pPr>
            <a:r>
              <a:rPr kumimoji="0" lang="zh-CN" sz="1200" dirty="0">
                <a:solidFill>
                  <a:srgbClr val="FF0000"/>
                </a:solidFill>
                <a:latin typeface="微软雅黑" panose="020B0503020204020204" pitchFamily="34" charset="-122"/>
                <a:ea typeface="微软雅黑" panose="020B0503020204020204" pitchFamily="34" charset="-122"/>
                <a:sym typeface="+mn-ea"/>
              </a:rPr>
              <a:t>聚焦本地市场开展场景化攻坚</a:t>
            </a:r>
            <a:endParaRPr kumimoji="0" lang="zh-CN" sz="1200"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：狠抓行业联网需求</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域外拓展</a:t>
            </a:r>
            <a:endPar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矩形 37"/>
          <p:cNvSpPr/>
          <p:nvPr/>
        </p:nvSpPr>
        <p:spPr>
          <a:xfrm>
            <a:off x="165735" y="1181100"/>
            <a:ext cx="8875395" cy="142367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bwMode="auto">
          <a:xfrm>
            <a:off x="3047365" y="1038860"/>
            <a:ext cx="3016885" cy="283210"/>
          </a:xfrm>
          <a:prstGeom prst="rect">
            <a:avLst/>
          </a:prstGeom>
          <a:solidFill>
            <a:schemeClr val="bg1"/>
          </a:solidFill>
          <a:ln w="12700">
            <a:noFill/>
            <a:prstDash val="sysDash"/>
          </a:ln>
        </p:spPr>
        <p:txBody>
          <a:bodyPr vert="horz" wrap="square" lIns="127548" tIns="81269" rIns="127548" bIns="81269" numCol="1" spcCol="0" rtlCol="0" fromWordArt="0" anchor="ctr" anchorCtr="0" forceAA="0" compatLnSpc="0">
            <a:noAutofit/>
          </a:bodyPr>
          <a:lstStyle>
            <a:defPPr>
              <a:defRPr lang="zh-CN"/>
            </a:defPPr>
            <a:lvl1pPr algn="ctr">
              <a:defRPr kumimoji="1" b="1">
                <a:solidFill>
                  <a:srgbClr val="FFFFFF"/>
                </a:solidFill>
              </a:defRPr>
            </a:lvl1pPr>
          </a:lstStyle>
          <a:p>
            <a:pPr lvl="0" algn="ctr" defTabSz="685800">
              <a:buClrTx/>
              <a:buSzTx/>
              <a:buFontTx/>
            </a:pPr>
            <a:r>
              <a:rPr kumimoji="0" lang="zh-CN" sz="1200" dirty="0">
                <a:solidFill>
                  <a:srgbClr val="FF0000"/>
                </a:solidFill>
                <a:latin typeface="微软雅黑" panose="020B0503020204020204" pitchFamily="34" charset="-122"/>
                <a:ea typeface="微软雅黑" panose="020B0503020204020204" pitchFamily="34" charset="-122"/>
                <a:sym typeface="+mn-ea"/>
              </a:rPr>
              <a:t>主流模组厂商发展情况</a:t>
            </a:r>
            <a:endParaRPr kumimoji="0" lang="zh-CN" sz="1200" dirty="0">
              <a:solidFill>
                <a:srgbClr val="FF0000"/>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65100" y="2749550"/>
            <a:ext cx="8889365" cy="2111375"/>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bwMode="auto">
          <a:xfrm>
            <a:off x="3047365" y="2617470"/>
            <a:ext cx="3016885" cy="283210"/>
          </a:xfrm>
          <a:prstGeom prst="rect">
            <a:avLst/>
          </a:prstGeom>
          <a:solidFill>
            <a:schemeClr val="bg1"/>
          </a:solidFill>
          <a:ln w="12700">
            <a:noFill/>
            <a:prstDash val="sysDash"/>
          </a:ln>
        </p:spPr>
        <p:txBody>
          <a:bodyPr vert="horz" wrap="square" lIns="127548" tIns="81269" rIns="127548" bIns="81269" numCol="1" spcCol="0" rtlCol="0" fromWordArt="0" anchor="ctr" anchorCtr="0" forceAA="0" compatLnSpc="0">
            <a:noAutofit/>
          </a:bodyPr>
          <a:lstStyle>
            <a:defPPr>
              <a:defRPr lang="zh-CN"/>
            </a:defPPr>
            <a:lvl1pPr algn="ctr">
              <a:defRPr kumimoji="1" b="1">
                <a:solidFill>
                  <a:srgbClr val="FFFFFF"/>
                </a:solidFill>
              </a:defRPr>
            </a:lvl1pPr>
          </a:lstStyle>
          <a:p>
            <a:pPr lvl="0" algn="ctr" defTabSz="685800">
              <a:buClrTx/>
              <a:buSzTx/>
              <a:buFontTx/>
            </a:pPr>
            <a:r>
              <a:rPr kumimoji="0" lang="zh-CN" sz="1200" dirty="0">
                <a:solidFill>
                  <a:srgbClr val="FF0000"/>
                </a:solidFill>
                <a:latin typeface="微软雅黑" panose="020B0503020204020204" pitchFamily="34" charset="-122"/>
                <a:ea typeface="微软雅黑" panose="020B0503020204020204" pitchFamily="34" charset="-122"/>
                <a:sym typeface="+mn-ea"/>
              </a:rPr>
              <a:t>域外拓展策略</a:t>
            </a:r>
            <a:endParaRPr kumimoji="0" lang="zh-CN" sz="1200" dirty="0">
              <a:solidFill>
                <a:srgbClr val="FF0000"/>
              </a:solidFill>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5068570" y="3516630"/>
          <a:ext cx="3945890" cy="1181734"/>
        </p:xfrm>
        <a:graphic>
          <a:graphicData uri="http://schemas.openxmlformats.org/drawingml/2006/table">
            <a:tbl>
              <a:tblPr firstRow="1">
                <a:tableStyleId>{6E9227BC-8C94-479C-B51B-0BA2DD110737}</a:tableStyleId>
              </a:tblPr>
              <a:tblGrid>
                <a:gridCol w="383540"/>
                <a:gridCol w="513080"/>
                <a:gridCol w="558165"/>
                <a:gridCol w="2491105"/>
              </a:tblGrid>
              <a:tr h="0">
                <a:tc>
                  <a:txBody>
                    <a:bodyPr/>
                    <a:lstStyle/>
                    <a:p>
                      <a:pPr algn="ctr" fontAlgn="ctr"/>
                      <a:r>
                        <a:rPr lang="zh-CN" altLang="en-US" sz="600">
                          <a:latin typeface="微软雅黑" panose="020B0503020204020204" pitchFamily="34" charset="-122"/>
                          <a:ea typeface="微软雅黑" panose="020B0503020204020204" pitchFamily="34" charset="-122"/>
                        </a:rPr>
                        <a:t>制式</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a:solidFill>
                        <a:schemeClr val="tx1"/>
                      </a:solidFill>
                      <a:prstDash val="solid"/>
                    </a:lnB>
                    <a:solidFill>
                      <a:schemeClr val="bg1">
                        <a:lumMod val="85000"/>
                      </a:schemeClr>
                    </a:solidFill>
                  </a:tcPr>
                </a:tc>
                <a:tc>
                  <a:txBody>
                    <a:bodyPr/>
                    <a:lstStyle/>
                    <a:p>
                      <a:pPr algn="ctr" fontAlgn="ctr"/>
                      <a:r>
                        <a:rPr lang="zh-CN" altLang="en-US" sz="600" dirty="0">
                          <a:latin typeface="微软雅黑" panose="020B0503020204020204" pitchFamily="34" charset="-122"/>
                          <a:ea typeface="微软雅黑" panose="020B0503020204020204" pitchFamily="34" charset="-122"/>
                        </a:rPr>
                        <a:t>合作伙伴</a:t>
                      </a:r>
                      <a:endParaRPr lang="zh-CN" altLang="en-US" sz="600" dirty="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a:solidFill>
                        <a:schemeClr val="tx1"/>
                      </a:solidFill>
                      <a:prstDash val="solid"/>
                    </a:lnB>
                    <a:solidFill>
                      <a:schemeClr val="bg1">
                        <a:lumMod val="85000"/>
                      </a:schemeClr>
                    </a:solidFill>
                  </a:tcPr>
                </a:tc>
                <a:tc>
                  <a:txBody>
                    <a:bodyPr/>
                    <a:lstStyle/>
                    <a:p>
                      <a:pPr algn="ctr" fontAlgn="ctr"/>
                      <a:r>
                        <a:rPr lang="zh-CN" altLang="en-US" sz="600">
                          <a:latin typeface="微软雅黑" panose="020B0503020204020204" pitchFamily="34" charset="-122"/>
                          <a:ea typeface="微软雅黑" panose="020B0503020204020204" pitchFamily="34" charset="-122"/>
                        </a:rPr>
                        <a:t>核心场景</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a:solidFill>
                        <a:schemeClr val="tx1"/>
                      </a:solidFill>
                      <a:prstDash val="solid"/>
                    </a:lnB>
                    <a:solidFill>
                      <a:schemeClr val="bg1">
                        <a:lumMod val="85000"/>
                      </a:schemeClr>
                    </a:solidFill>
                  </a:tcPr>
                </a:tc>
                <a:tc>
                  <a:txBody>
                    <a:bodyPr/>
                    <a:lstStyle/>
                    <a:p>
                      <a:pPr algn="ctr" fontAlgn="ctr"/>
                      <a:r>
                        <a:rPr lang="zh-CN" altLang="en-US" sz="600">
                          <a:latin typeface="微软雅黑" panose="020B0503020204020204" pitchFamily="34" charset="-122"/>
                          <a:ea typeface="微软雅黑" panose="020B0503020204020204" pitchFamily="34" charset="-122"/>
                        </a:rPr>
                        <a:t>合作空间</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a:solidFill>
                        <a:schemeClr val="tx1"/>
                      </a:solidFill>
                      <a:prstDash val="solid"/>
                    </a:lnB>
                    <a:solidFill>
                      <a:schemeClr val="bg1">
                        <a:lumMod val="85000"/>
                      </a:schemeClr>
                    </a:solidFill>
                  </a:tcPr>
                </a:tc>
              </a:tr>
              <a:tr h="196215">
                <a:tc rowSpan="2">
                  <a:txBody>
                    <a:bodyPr/>
                    <a:lstStyle/>
                    <a:p>
                      <a:pPr algn="ctr" fontAlgn="ctr"/>
                      <a:r>
                        <a:rPr lang="en-US" altLang="zh-CN" sz="600">
                          <a:latin typeface="微软雅黑" panose="020B0503020204020204" pitchFamily="34" charset="-122"/>
                          <a:ea typeface="微软雅黑" panose="020B0503020204020204" pitchFamily="34" charset="-122"/>
                        </a:rPr>
                        <a:t>NB</a:t>
                      </a:r>
                      <a:endParaRPr lang="en-US" altLang="zh-CN"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佰鹿</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燃气表</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600">
                          <a:latin typeface="微软雅黑" panose="020B0503020204020204" pitchFamily="34" charset="-122"/>
                          <a:ea typeface="微软雅黑" panose="020B0503020204020204" pitchFamily="34" charset="-122"/>
                          <a:cs typeface="微软雅黑" panose="020B0503020204020204" pitchFamily="34" charset="-122"/>
                        </a:rPr>
                        <a:t>该模组厂商为金卡公司控股子公司，后续建议温州、杭州公司加快业务导入进度，预计合作空间在每年</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万片</a:t>
                      </a:r>
                      <a:endParaRPr lang="zh-CN" altLang="en-US" sz="60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r h="195580">
                <a:tc vMerge="1">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利尔达</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水表</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600">
                          <a:latin typeface="微软雅黑" panose="020B0503020204020204" pitchFamily="34" charset="-122"/>
                          <a:ea typeface="微软雅黑" panose="020B0503020204020204" pitchFamily="34" charset="-122"/>
                          <a:cs typeface="微软雅黑" panose="020B0503020204020204" pitchFamily="34" charset="-122"/>
                        </a:rPr>
                        <a:t>省内本土模组厂商，为多个地市水务公司提供产品，同时也是电信公司的主力合作伙伴，目前逐步启动合作，预计空间在每年</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万片左右</a:t>
                      </a:r>
                      <a:endParaRPr lang="zh-CN" altLang="en-US" sz="60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r h="196215">
                <a:tc rowSpan="4">
                  <a:txBody>
                    <a:bodyPr/>
                    <a:lstStyle/>
                    <a:p>
                      <a:pPr algn="ctr" fontAlgn="ctr"/>
                      <a:r>
                        <a:rPr lang="en-US" altLang="zh-CN" sz="600">
                          <a:latin typeface="微软雅黑" panose="020B0503020204020204" pitchFamily="34" charset="-122"/>
                          <a:ea typeface="微软雅黑" panose="020B0503020204020204" pitchFamily="34" charset="-122"/>
                        </a:rPr>
                        <a:t>Cat.1</a:t>
                      </a:r>
                      <a:endParaRPr lang="en-US" altLang="zh-CN"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移远</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全场景</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拥有威星、先锋表具等行业核心客户。目前杭州公司已启动业务联合拓展，后续可发散至全省，预计合作空间在每年</a:t>
                      </a:r>
                      <a:r>
                        <a:rPr lang="en-US" altLang="zh-CN" sz="600" dirty="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600" dirty="0">
                          <a:latin typeface="微软雅黑" panose="020B0503020204020204" pitchFamily="34" charset="-122"/>
                          <a:ea typeface="微软雅黑" panose="020B0503020204020204" pitchFamily="34" charset="-122"/>
                          <a:cs typeface="微软雅黑" panose="020B0503020204020204" pitchFamily="34" charset="-122"/>
                        </a:rPr>
                        <a:t>-400</a:t>
                      </a: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万片</a:t>
                      </a:r>
                      <a:endParaRPr lang="zh-CN" altLang="en-US" sz="600" dirty="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r h="195580">
                <a:tc vMerge="1">
                  <a:tcPr>
                    <a:lnL w="12700">
                      <a:solidFill>
                        <a:schemeClr val="tx1"/>
                      </a:solidFill>
                      <a:prstDash val="solid"/>
                    </a:lnL>
                    <a:lnR w="12700">
                      <a:solidFill>
                        <a:schemeClr val="tx1"/>
                      </a:solidFill>
                      <a:prstDash val="solid"/>
                    </a:lnR>
                  </a:tcPr>
                </a:tc>
                <a:tc>
                  <a:txBody>
                    <a:bodyPr/>
                    <a:lstStyle/>
                    <a:p>
                      <a:pPr algn="ctr" fontAlgn="ctr"/>
                      <a:r>
                        <a:rPr lang="zh-CN" altLang="en-US" sz="600">
                          <a:latin typeface="微软雅黑" panose="020B0503020204020204" pitchFamily="34" charset="-122"/>
                          <a:ea typeface="微软雅黑" panose="020B0503020204020204" pitchFamily="34" charset="-122"/>
                        </a:rPr>
                        <a:t>利尔达</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全场景</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en-US" altLang="zh-CN" sz="600">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年电信补贴政策取消，利尔达主动寻求合作，后续预计空间在每年</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万片</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万片</a:t>
                      </a:r>
                      <a:endParaRPr lang="zh-CN" altLang="en-US" sz="60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r h="0">
                <a:tc vMerge="1">
                  <a:tcPr>
                    <a:lnL w="12700">
                      <a:solidFill>
                        <a:schemeClr val="tx1"/>
                      </a:solidFill>
                      <a:prstDash val="solid"/>
                    </a:lnL>
                    <a:lnR w="12700">
                      <a:solidFill>
                        <a:schemeClr val="tx1"/>
                      </a:solidFill>
                      <a:prstDash val="solid"/>
                    </a:lnR>
                  </a:tcPr>
                </a:tc>
                <a:tc>
                  <a:txBody>
                    <a:bodyPr/>
                    <a:lstStyle/>
                    <a:p>
                      <a:pPr algn="ctr" fontAlgn="ctr"/>
                      <a:r>
                        <a:rPr lang="zh-CN" altLang="en-US" sz="600">
                          <a:latin typeface="微软雅黑" panose="020B0503020204020204" pitchFamily="34" charset="-122"/>
                          <a:ea typeface="微软雅黑" panose="020B0503020204020204" pitchFamily="34" charset="-122"/>
                        </a:rPr>
                        <a:t>合宙</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全场景</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600">
                          <a:latin typeface="微软雅黑" panose="020B0503020204020204" pitchFamily="34" charset="-122"/>
                          <a:ea typeface="微软雅黑" panose="020B0503020204020204" pitchFamily="34" charset="-122"/>
                          <a:cs typeface="微软雅黑" panose="020B0503020204020204" pitchFamily="34" charset="-122"/>
                        </a:rPr>
                        <a:t>金华公司完成首次合作，后续合作空间预计每年</a:t>
                      </a:r>
                      <a:r>
                        <a:rPr lang="en-US" altLang="zh-CN" sz="60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600">
                          <a:latin typeface="微软雅黑" panose="020B0503020204020204" pitchFamily="34" charset="-122"/>
                          <a:ea typeface="微软雅黑" panose="020B0503020204020204" pitchFamily="34" charset="-122"/>
                          <a:cs typeface="微软雅黑" panose="020B0503020204020204" pitchFamily="34" charset="-122"/>
                        </a:rPr>
                        <a:t>万片</a:t>
                      </a:r>
                      <a:endParaRPr lang="zh-CN" altLang="en-US" sz="60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r h="195580">
                <a:tc vMerge="1">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广和通</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r>
                        <a:rPr lang="zh-CN" altLang="en-US" sz="600">
                          <a:latin typeface="微软雅黑" panose="020B0503020204020204" pitchFamily="34" charset="-122"/>
                          <a:ea typeface="微软雅黑" panose="020B0503020204020204" pitchFamily="34" charset="-122"/>
                        </a:rPr>
                        <a:t>视频监控</a:t>
                      </a:r>
                      <a:endParaRPr lang="zh-CN" altLang="en-US" sz="60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该模组厂商为海康、大华核心模组供应商，年供货预计在</a:t>
                      </a:r>
                      <a:r>
                        <a:rPr lang="en-US" altLang="zh-CN" sz="600" dirty="0">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600" dirty="0">
                          <a:latin typeface="微软雅黑" panose="020B0503020204020204" pitchFamily="34" charset="-122"/>
                          <a:ea typeface="微软雅黑" panose="020B0503020204020204" pitchFamily="34" charset="-122"/>
                          <a:cs typeface="微软雅黑" panose="020B0503020204020204" pitchFamily="34" charset="-122"/>
                        </a:rPr>
                        <a:t>-300</a:t>
                      </a:r>
                      <a:r>
                        <a:rPr lang="zh-CN" altLang="en-US" sz="600" dirty="0">
                          <a:latin typeface="微软雅黑" panose="020B0503020204020204" pitchFamily="34" charset="-122"/>
                          <a:ea typeface="微软雅黑" panose="020B0503020204020204" pitchFamily="34" charset="-122"/>
                          <a:cs typeface="微软雅黑" panose="020B0503020204020204" pitchFamily="34" charset="-122"/>
                        </a:rPr>
                        <a:t>万片，目前无合作</a:t>
                      </a:r>
                      <a:endParaRPr lang="zh-CN" altLang="en-US" sz="600" dirty="0">
                        <a:latin typeface="微软雅黑" panose="020B0503020204020204" pitchFamily="34" charset="-122"/>
                        <a:ea typeface="微软雅黑" panose="020B0503020204020204" pitchFamily="34" charset="-122"/>
                        <a:cs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6" name="文本框 5"/>
          <p:cNvSpPr txBox="1"/>
          <p:nvPr>
            <p:custDataLst>
              <p:tags r:id="rId2"/>
            </p:custDataLst>
          </p:nvPr>
        </p:nvSpPr>
        <p:spPr>
          <a:xfrm>
            <a:off x="5960745" y="2863850"/>
            <a:ext cx="2498090" cy="183515"/>
          </a:xfrm>
          <a:prstGeom prst="rect">
            <a:avLst/>
          </a:prstGeom>
          <a:noFill/>
        </p:spPr>
        <p:txBody>
          <a:bodyPr wrap="square" rtlCol="0" anchor="ctr" anchorCtr="0">
            <a:noAutofit/>
          </a:bodyPr>
          <a:lstStyle>
            <a:defPPr>
              <a:defRPr lang="zh-CN"/>
            </a:defPPr>
            <a:lvl1pPr algn="ctr" fontAlgn="auto">
              <a:lnSpc>
                <a:spcPct val="150000"/>
              </a:lnSpc>
              <a:defRPr sz="1050" b="1">
                <a:solidFill>
                  <a:srgbClr val="1184CF"/>
                </a:solidFill>
                <a:latin typeface="微软雅黑" panose="020B0503020204020204" pitchFamily="34" charset="-122"/>
                <a:ea typeface="微软雅黑" panose="020B0503020204020204" pitchFamily="34" charset="-122"/>
              </a:defRPr>
            </a:lvl1pPr>
          </a:lstStyle>
          <a:p>
            <a:pPr lvl="0" algn="l">
              <a:lnSpc>
                <a:spcPct val="120000"/>
              </a:lnSpc>
              <a:buClrTx/>
              <a:buSzTx/>
              <a:buFontTx/>
              <a:defRPr/>
            </a:pPr>
            <a:r>
              <a:rPr lang="zh-CN" altLang="en-US" u="sng" dirty="0">
                <a:solidFill>
                  <a:srgbClr val="C00000"/>
                </a:solidFill>
                <a:sym typeface="+mn-ea"/>
              </a:rPr>
              <a:t>举措二：加强合作伙伴</a:t>
            </a:r>
            <a:r>
              <a:rPr lang="en-US" altLang="zh-CN" u="sng" dirty="0">
                <a:solidFill>
                  <a:srgbClr val="C00000"/>
                </a:solidFill>
                <a:sym typeface="+mn-ea"/>
              </a:rPr>
              <a:t>“</a:t>
            </a:r>
            <a:r>
              <a:rPr lang="zh-CN" altLang="en-US" u="sng" dirty="0">
                <a:solidFill>
                  <a:srgbClr val="C00000"/>
                </a:solidFill>
                <a:sym typeface="+mn-ea"/>
              </a:rPr>
              <a:t>双向引流</a:t>
            </a:r>
            <a:r>
              <a:rPr lang="en-US" altLang="zh-CN" u="sng" dirty="0">
                <a:solidFill>
                  <a:srgbClr val="C00000"/>
                </a:solidFill>
                <a:sym typeface="+mn-ea"/>
              </a:rPr>
              <a:t>”</a:t>
            </a:r>
            <a:endParaRPr lang="en-US" altLang="zh-CN" u="sng" dirty="0">
              <a:solidFill>
                <a:srgbClr val="C00000"/>
              </a:solidFill>
              <a:sym typeface="+mn-ea"/>
            </a:endParaRPr>
          </a:p>
        </p:txBody>
      </p:sp>
      <p:sp>
        <p:nvSpPr>
          <p:cNvPr id="8" name="文本框 7"/>
          <p:cNvSpPr txBox="1"/>
          <p:nvPr>
            <p:custDataLst>
              <p:tags r:id="rId3"/>
            </p:custDataLst>
          </p:nvPr>
        </p:nvSpPr>
        <p:spPr>
          <a:xfrm>
            <a:off x="1150620" y="1315720"/>
            <a:ext cx="2487295" cy="183515"/>
          </a:xfrm>
          <a:prstGeom prst="rect">
            <a:avLst/>
          </a:prstGeom>
          <a:noFill/>
        </p:spPr>
        <p:txBody>
          <a:bodyPr wrap="square" rtlCol="0" anchor="ctr" anchorCtr="0">
            <a:noAutofit/>
          </a:bodyPr>
          <a:lstStyle>
            <a:defPPr>
              <a:defRPr lang="zh-CN"/>
            </a:defPPr>
            <a:lvl1pPr algn="ctr" fontAlgn="auto">
              <a:lnSpc>
                <a:spcPct val="150000"/>
              </a:lnSpc>
              <a:defRPr sz="1050" b="1">
                <a:solidFill>
                  <a:srgbClr val="1184CF"/>
                </a:solidFill>
                <a:latin typeface="微软雅黑" panose="020B0503020204020204" pitchFamily="34" charset="-122"/>
                <a:ea typeface="微软雅黑" panose="020B0503020204020204" pitchFamily="34" charset="-122"/>
              </a:defRPr>
            </a:lvl1pPr>
          </a:lstStyle>
          <a:p>
            <a:pPr lvl="0" algn="l">
              <a:lnSpc>
                <a:spcPct val="120000"/>
              </a:lnSpc>
              <a:buClrTx/>
              <a:buSzTx/>
              <a:buFontTx/>
              <a:defRPr/>
            </a:pPr>
            <a:r>
              <a:rPr lang="en-US" sz="900" u="sng" dirty="0">
                <a:solidFill>
                  <a:srgbClr val="C00000"/>
                </a:solidFill>
                <a:sym typeface="+mn-ea"/>
              </a:rPr>
              <a:t>2024</a:t>
            </a:r>
            <a:r>
              <a:rPr lang="zh-CN" altLang="en-US" sz="900" u="sng" dirty="0">
                <a:solidFill>
                  <a:srgbClr val="C00000"/>
                </a:solidFill>
                <a:sym typeface="+mn-ea"/>
              </a:rPr>
              <a:t>年国内</a:t>
            </a:r>
            <a:r>
              <a:rPr lang="en-US" altLang="zh-CN" sz="900" u="sng" dirty="0">
                <a:solidFill>
                  <a:srgbClr val="C00000"/>
                </a:solidFill>
                <a:sym typeface="+mn-ea"/>
              </a:rPr>
              <a:t>NB</a:t>
            </a:r>
            <a:r>
              <a:rPr lang="zh-CN" altLang="en-US" sz="900" u="sng" dirty="0">
                <a:solidFill>
                  <a:srgbClr val="C00000"/>
                </a:solidFill>
                <a:sym typeface="+mn-ea"/>
              </a:rPr>
              <a:t>模组厂商市场份额</a:t>
            </a:r>
            <a:r>
              <a:rPr lang="en-US" altLang="zh-CN" sz="900" u="sng" dirty="0">
                <a:solidFill>
                  <a:srgbClr val="C00000"/>
                </a:solidFill>
                <a:sym typeface="+mn-ea"/>
              </a:rPr>
              <a:t>TOP5</a:t>
            </a:r>
            <a:endParaRPr lang="en-US" altLang="zh-CN" sz="900" u="sng" dirty="0">
              <a:solidFill>
                <a:srgbClr val="C00000"/>
              </a:solidFill>
              <a:sym typeface="+mn-ea"/>
            </a:endParaRPr>
          </a:p>
        </p:txBody>
      </p:sp>
      <p:graphicFrame>
        <p:nvGraphicFramePr>
          <p:cNvPr id="11" name="表格 10"/>
          <p:cNvGraphicFramePr/>
          <p:nvPr>
            <p:custDataLst>
              <p:tags r:id="rId4"/>
            </p:custDataLst>
          </p:nvPr>
        </p:nvGraphicFramePr>
        <p:xfrm>
          <a:off x="290830" y="1557655"/>
          <a:ext cx="3891915" cy="944245"/>
        </p:xfrm>
        <a:graphic>
          <a:graphicData uri="http://schemas.openxmlformats.org/drawingml/2006/table">
            <a:tbl>
              <a:tblPr firstRow="1" bandRow="1">
                <a:tableStyleId>{4A847C1F-7D46-440B-AC7A-73F7A997FA2A}</a:tableStyleId>
              </a:tblPr>
              <a:tblGrid>
                <a:gridCol w="1288415"/>
                <a:gridCol w="1327150"/>
                <a:gridCol w="1276350"/>
              </a:tblGrid>
              <a:tr h="168275">
                <a:tc>
                  <a:txBody>
                    <a:bodyPr/>
                    <a:lstStyle/>
                    <a:p>
                      <a:pPr algn="ctr" fontAlgn="ctr"/>
                      <a:r>
                        <a:rPr lang="zh-CN" altLang="en-US" sz="675">
                          <a:latin typeface="微软雅黑" panose="020B0503020204020204" pitchFamily="34" charset="-122"/>
                          <a:ea typeface="微软雅黑" panose="020B0503020204020204" pitchFamily="34" charset="-122"/>
                        </a:rPr>
                        <a:t>模组厂商</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zh-CN" altLang="en-US" sz="675">
                          <a:latin typeface="微软雅黑" panose="020B0503020204020204" pitchFamily="34" charset="-122"/>
                          <a:ea typeface="微软雅黑" panose="020B0503020204020204" pitchFamily="34" charset="-122"/>
                        </a:rPr>
                        <a:t>全国出货量（万片）</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zh-CN" altLang="en-US" sz="675">
                          <a:latin typeface="微软雅黑" panose="020B0503020204020204" pitchFamily="34" charset="-122"/>
                          <a:ea typeface="微软雅黑" panose="020B0503020204020204" pitchFamily="34" charset="-122"/>
                        </a:rPr>
                        <a:t>全国占比</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6845">
                <a:tc>
                  <a:txBody>
                    <a:bodyPr/>
                    <a:lstStyle/>
                    <a:p>
                      <a:pPr algn="ctr" fontAlgn="ctr"/>
                      <a:r>
                        <a:rPr lang="zh-CN" altLang="en-US" sz="675">
                          <a:latin typeface="微软雅黑" panose="020B0503020204020204" pitchFamily="34" charset="-122"/>
                          <a:ea typeface="微软雅黑" panose="020B0503020204020204" pitchFamily="34" charset="-122"/>
                        </a:rPr>
                        <a:t>移远</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2900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42%</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4940">
                <a:tc>
                  <a:txBody>
                    <a:bodyPr/>
                    <a:lstStyle/>
                    <a:p>
                      <a:pPr algn="ctr" fontAlgn="ctr"/>
                      <a:r>
                        <a:rPr lang="zh-CN" altLang="en-US" sz="675">
                          <a:latin typeface="微软雅黑" panose="020B0503020204020204" pitchFamily="34" charset="-122"/>
                          <a:ea typeface="微软雅黑" panose="020B0503020204020204" pitchFamily="34" charset="-122"/>
                        </a:rPr>
                        <a:t>物联网公司</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1500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21%</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4940">
                <a:tc>
                  <a:txBody>
                    <a:bodyPr/>
                    <a:lstStyle/>
                    <a:p>
                      <a:pPr algn="ctr" fontAlgn="ctr"/>
                      <a:r>
                        <a:rPr lang="zh-CN" altLang="en-US" sz="675">
                          <a:latin typeface="微软雅黑" panose="020B0503020204020204" pitchFamily="34" charset="-122"/>
                          <a:ea typeface="微软雅黑" panose="020B0503020204020204" pitchFamily="34" charset="-122"/>
                        </a:rPr>
                        <a:t>利尔达</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700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4305">
                <a:tc>
                  <a:txBody>
                    <a:bodyPr/>
                    <a:lstStyle/>
                    <a:p>
                      <a:pPr algn="ctr" fontAlgn="ctr"/>
                      <a:r>
                        <a:rPr lang="zh-CN" altLang="en-US" sz="675">
                          <a:latin typeface="微软雅黑" panose="020B0503020204020204" pitchFamily="34" charset="-122"/>
                          <a:ea typeface="微软雅黑" panose="020B0503020204020204" pitchFamily="34" charset="-122"/>
                        </a:rPr>
                        <a:t>佰鹿</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550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8%</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4940">
                <a:tc>
                  <a:txBody>
                    <a:bodyPr/>
                    <a:lstStyle/>
                    <a:p>
                      <a:pPr algn="ctr" fontAlgn="ctr"/>
                      <a:r>
                        <a:rPr lang="zh-CN" altLang="en-US" sz="675">
                          <a:latin typeface="微软雅黑" panose="020B0503020204020204" pitchFamily="34" charset="-122"/>
                          <a:ea typeface="微软雅黑" panose="020B0503020204020204" pitchFamily="34" charset="-122"/>
                        </a:rPr>
                        <a:t>九联</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500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dirty="0">
                          <a:latin typeface="微软雅黑" panose="020B0503020204020204" pitchFamily="34" charset="-122"/>
                          <a:ea typeface="微软雅黑" panose="020B0503020204020204" pitchFamily="34" charset="-122"/>
                        </a:rPr>
                        <a:t>7%</a:t>
                      </a:r>
                      <a:endParaRPr lang="en-US" altLang="zh-CN" sz="675" dirty="0">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3" name="文本框 12"/>
          <p:cNvSpPr txBox="1"/>
          <p:nvPr>
            <p:custDataLst>
              <p:tags r:id="rId5"/>
            </p:custDataLst>
          </p:nvPr>
        </p:nvSpPr>
        <p:spPr>
          <a:xfrm>
            <a:off x="5592445" y="1315720"/>
            <a:ext cx="2792095" cy="183515"/>
          </a:xfrm>
          <a:prstGeom prst="rect">
            <a:avLst/>
          </a:prstGeom>
          <a:noFill/>
        </p:spPr>
        <p:txBody>
          <a:bodyPr wrap="square" rtlCol="0" anchor="ctr" anchorCtr="0">
            <a:noAutofit/>
          </a:bodyPr>
          <a:lstStyle>
            <a:defPPr>
              <a:defRPr lang="zh-CN"/>
            </a:defPPr>
            <a:lvl1pPr algn="ctr" fontAlgn="auto">
              <a:lnSpc>
                <a:spcPct val="150000"/>
              </a:lnSpc>
              <a:defRPr sz="1050" b="1">
                <a:solidFill>
                  <a:srgbClr val="1184CF"/>
                </a:solidFill>
                <a:latin typeface="微软雅黑" panose="020B0503020204020204" pitchFamily="34" charset="-122"/>
                <a:ea typeface="微软雅黑" panose="020B0503020204020204" pitchFamily="34" charset="-122"/>
              </a:defRPr>
            </a:lvl1pPr>
          </a:lstStyle>
          <a:p>
            <a:pPr lvl="0" algn="l">
              <a:lnSpc>
                <a:spcPct val="120000"/>
              </a:lnSpc>
              <a:buClrTx/>
              <a:buSzTx/>
              <a:buFontTx/>
              <a:defRPr/>
            </a:pPr>
            <a:r>
              <a:rPr lang="en-US" sz="900" u="sng" dirty="0">
                <a:solidFill>
                  <a:srgbClr val="C00000"/>
                </a:solidFill>
                <a:sym typeface="+mn-ea"/>
              </a:rPr>
              <a:t>2024</a:t>
            </a:r>
            <a:r>
              <a:rPr lang="zh-CN" altLang="en-US" sz="900" u="sng" dirty="0">
                <a:solidFill>
                  <a:srgbClr val="C00000"/>
                </a:solidFill>
                <a:sym typeface="+mn-ea"/>
              </a:rPr>
              <a:t>年国内</a:t>
            </a:r>
            <a:r>
              <a:rPr lang="en-US" altLang="zh-CN" sz="900" u="sng" dirty="0">
                <a:solidFill>
                  <a:srgbClr val="C00000"/>
                </a:solidFill>
                <a:sym typeface="+mn-ea"/>
              </a:rPr>
              <a:t>Cat.1</a:t>
            </a:r>
            <a:r>
              <a:rPr lang="zh-CN" altLang="en-US" sz="900" u="sng" dirty="0">
                <a:solidFill>
                  <a:srgbClr val="C00000"/>
                </a:solidFill>
                <a:sym typeface="+mn-ea"/>
              </a:rPr>
              <a:t>模组厂商市场份额</a:t>
            </a:r>
            <a:r>
              <a:rPr lang="en-US" altLang="zh-CN" sz="900" u="sng" dirty="0">
                <a:solidFill>
                  <a:srgbClr val="C00000"/>
                </a:solidFill>
                <a:sym typeface="+mn-ea"/>
              </a:rPr>
              <a:t>TOP5</a:t>
            </a:r>
            <a:endParaRPr lang="en-US" altLang="zh-CN" sz="900" u="sng" dirty="0">
              <a:solidFill>
                <a:srgbClr val="C00000"/>
              </a:solidFill>
              <a:sym typeface="+mn-ea"/>
            </a:endParaRPr>
          </a:p>
        </p:txBody>
      </p:sp>
      <p:graphicFrame>
        <p:nvGraphicFramePr>
          <p:cNvPr id="22" name="表格 21"/>
          <p:cNvGraphicFramePr/>
          <p:nvPr>
            <p:custDataLst>
              <p:tags r:id="rId6"/>
            </p:custDataLst>
          </p:nvPr>
        </p:nvGraphicFramePr>
        <p:xfrm>
          <a:off x="4578350" y="1550035"/>
          <a:ext cx="4309110" cy="949325"/>
        </p:xfrm>
        <a:graphic>
          <a:graphicData uri="http://schemas.openxmlformats.org/drawingml/2006/table">
            <a:tbl>
              <a:tblPr firstRow="1" bandRow="1">
                <a:tableStyleId>{A1ABC096-3B59-48C4-AE62-4E98D3C1E06F}</a:tableStyleId>
              </a:tblPr>
              <a:tblGrid>
                <a:gridCol w="1421130"/>
                <a:gridCol w="1471930"/>
                <a:gridCol w="1416050"/>
              </a:tblGrid>
              <a:tr h="175895">
                <a:tc>
                  <a:txBody>
                    <a:bodyPr/>
                    <a:lstStyle/>
                    <a:p>
                      <a:pPr algn="ctr" fontAlgn="ctr"/>
                      <a:r>
                        <a:rPr lang="zh-CN" altLang="en-US" sz="675">
                          <a:latin typeface="微软雅黑" panose="020B0503020204020204" pitchFamily="34" charset="-122"/>
                          <a:ea typeface="微软雅黑" panose="020B0503020204020204" pitchFamily="34" charset="-122"/>
                        </a:rPr>
                        <a:t>模组厂商</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zh-CN" altLang="en-US" sz="675">
                          <a:latin typeface="微软雅黑" panose="020B0503020204020204" pitchFamily="34" charset="-122"/>
                          <a:ea typeface="微软雅黑" panose="020B0503020204020204" pitchFamily="34" charset="-122"/>
                        </a:rPr>
                        <a:t>全国出货量（万片）</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zh-CN" altLang="en-US" sz="675">
                          <a:latin typeface="微软雅黑" panose="020B0503020204020204" pitchFamily="34" charset="-122"/>
                          <a:ea typeface="微软雅黑" panose="020B0503020204020204" pitchFamily="34" charset="-122"/>
                        </a:rPr>
                        <a:t>全国占比</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4940">
                <a:tc>
                  <a:txBody>
                    <a:bodyPr/>
                    <a:lstStyle/>
                    <a:p>
                      <a:pPr algn="ctr" fontAlgn="ctr"/>
                      <a:r>
                        <a:rPr lang="zh-CN" altLang="en-US" sz="675">
                          <a:latin typeface="微软雅黑" panose="020B0503020204020204" pitchFamily="34" charset="-122"/>
                          <a:ea typeface="微软雅黑" panose="020B0503020204020204" pitchFamily="34" charset="-122"/>
                        </a:rPr>
                        <a:t>移远</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7920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44%</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5575">
                <a:tc>
                  <a:txBody>
                    <a:bodyPr/>
                    <a:lstStyle/>
                    <a:p>
                      <a:pPr algn="ctr" fontAlgn="ctr"/>
                      <a:r>
                        <a:rPr lang="zh-CN" altLang="en-US" sz="675">
                          <a:latin typeface="微软雅黑" panose="020B0503020204020204" pitchFamily="34" charset="-122"/>
                          <a:ea typeface="微软雅黑" panose="020B0503020204020204" pitchFamily="34" charset="-122"/>
                        </a:rPr>
                        <a:t>物联网公司</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3060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17%</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3670">
                <a:tc>
                  <a:txBody>
                    <a:bodyPr/>
                    <a:lstStyle/>
                    <a:p>
                      <a:pPr algn="ctr" fontAlgn="ctr"/>
                      <a:r>
                        <a:rPr lang="zh-CN" altLang="en-US" sz="675">
                          <a:latin typeface="微软雅黑" panose="020B0503020204020204" pitchFamily="34" charset="-122"/>
                          <a:ea typeface="微软雅黑" panose="020B0503020204020204" pitchFamily="34" charset="-122"/>
                        </a:rPr>
                        <a:t>合宙</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1980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11%</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6210">
                <a:tc>
                  <a:txBody>
                    <a:bodyPr/>
                    <a:lstStyle/>
                    <a:p>
                      <a:pPr algn="ctr" fontAlgn="ctr"/>
                      <a:r>
                        <a:rPr lang="zh-CN" altLang="en-US" sz="675">
                          <a:latin typeface="微软雅黑" panose="020B0503020204020204" pitchFamily="34" charset="-122"/>
                          <a:ea typeface="微软雅黑" panose="020B0503020204020204" pitchFamily="34" charset="-122"/>
                        </a:rPr>
                        <a:t>广和通</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1800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r h="153035">
                <a:tc>
                  <a:txBody>
                    <a:bodyPr/>
                    <a:lstStyle/>
                    <a:p>
                      <a:pPr algn="ctr" fontAlgn="ctr"/>
                      <a:r>
                        <a:rPr lang="zh-CN" altLang="en-US" sz="675">
                          <a:latin typeface="微软雅黑" panose="020B0503020204020204" pitchFamily="34" charset="-122"/>
                          <a:ea typeface="微软雅黑" panose="020B0503020204020204" pitchFamily="34" charset="-122"/>
                        </a:rPr>
                        <a:t>利尔达</a:t>
                      </a:r>
                      <a:endParaRPr lang="zh-CN" altLang="en-US"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1080</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fontAlgn="ctr"/>
                      <a:r>
                        <a:rPr lang="en-US" altLang="zh-CN" sz="675">
                          <a:latin typeface="微软雅黑" panose="020B0503020204020204" pitchFamily="34" charset="-122"/>
                          <a:ea typeface="微软雅黑" panose="020B0503020204020204" pitchFamily="34" charset="-122"/>
                        </a:rPr>
                        <a:t>6%</a:t>
                      </a:r>
                      <a:endParaRPr lang="en-US" altLang="zh-CN" sz="675">
                        <a:latin typeface="微软雅黑" panose="020B0503020204020204" pitchFamily="34" charset="-122"/>
                        <a:ea typeface="微软雅黑" panose="020B0503020204020204" pitchFamily="34" charset="-122"/>
                      </a:endParaRP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2" name="文本框 1"/>
          <p:cNvSpPr txBox="1"/>
          <p:nvPr/>
        </p:nvSpPr>
        <p:spPr bwMode="auto">
          <a:xfrm>
            <a:off x="4976495" y="3063875"/>
            <a:ext cx="4037965" cy="1574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nchor="t">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0" indent="-285750" algn="just" fontAlgn="auto">
              <a:lnSpc>
                <a:spcPct val="120000"/>
              </a:lnSpc>
              <a:buClrTx/>
              <a:buSzTx/>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sym typeface="+mn-ea"/>
              </a:rPr>
              <a:t>聚焦移远、利尔达等存量合作伙伴，</a:t>
            </a:r>
            <a:r>
              <a:rPr sz="900" dirty="0">
                <a:latin typeface="微软雅黑" panose="020B0503020204020204" pitchFamily="34" charset="-122"/>
                <a:ea typeface="微软雅黑" panose="020B0503020204020204" pitchFamily="34" charset="-122"/>
                <a:sym typeface="+mn-ea"/>
              </a:rPr>
              <a:t>通过双客情、双政策攻关客户</a:t>
            </a:r>
            <a:r>
              <a:rPr lang="zh-CN" sz="900" dirty="0">
                <a:latin typeface="微软雅黑" panose="020B0503020204020204" pitchFamily="34" charset="-122"/>
                <a:ea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sym typeface="+mn-ea"/>
              </a:rPr>
              <a:t>进一步扩大合作规模；聚焦日海、天喻等未合作厂商，探索新兴市场。</a:t>
            </a:r>
            <a:endParaRPr lang="zh-CN" altLang="en-US" sz="900" dirty="0">
              <a:latin typeface="微软雅黑" panose="020B0503020204020204" pitchFamily="34" charset="-122"/>
              <a:ea typeface="微软雅黑" panose="020B0503020204020204" pitchFamily="34" charset="-122"/>
              <a:sym typeface="+mn-ea"/>
            </a:endParaRPr>
          </a:p>
        </p:txBody>
      </p:sp>
      <p:grpSp>
        <p:nvGrpSpPr>
          <p:cNvPr id="24" name="组合 23"/>
          <p:cNvGrpSpPr/>
          <p:nvPr/>
        </p:nvGrpSpPr>
        <p:grpSpPr>
          <a:xfrm>
            <a:off x="271145" y="3198495"/>
            <a:ext cx="4624070" cy="1570990"/>
            <a:chOff x="427" y="4850"/>
            <a:chExt cx="7282" cy="3023"/>
          </a:xfrm>
        </p:grpSpPr>
        <p:sp>
          <p:nvSpPr>
            <p:cNvPr id="14" name="矩形 13"/>
            <p:cNvSpPr/>
            <p:nvPr/>
          </p:nvSpPr>
          <p:spPr>
            <a:xfrm>
              <a:off x="5821" y="4850"/>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2">
                      <a:lumMod val="60000"/>
                      <a:lumOff val="40000"/>
                    </a:schemeClr>
                  </a:solidFill>
                  <a:latin typeface="微软雅黑" panose="020B0503020204020204" pitchFamily="34" charset="-122"/>
                  <a:ea typeface="微软雅黑" panose="020B0503020204020204" pitchFamily="34" charset="-122"/>
                </a:rPr>
                <a:t>工业制造</a:t>
              </a:r>
              <a:endParaRPr lang="zh-CN" altLang="en-US" sz="675" b="1">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5821" y="5722"/>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r>
                <a:rPr lang="zh-CN" altLang="en-US" sz="675" b="1">
                  <a:solidFill>
                    <a:schemeClr val="accent3">
                      <a:lumMod val="75000"/>
                    </a:schemeClr>
                  </a:solidFill>
                  <a:latin typeface="微软雅黑" panose="020B0503020204020204" pitchFamily="34" charset="-122"/>
                  <a:ea typeface="微软雅黑" panose="020B0503020204020204" pitchFamily="34" charset="-122"/>
                  <a:sym typeface="+mn-ea"/>
                </a:rPr>
                <a:t>、</a:t>
              </a: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Cat.4</a:t>
              </a:r>
              <a:endParaRPr lang="zh-CN" altLang="en-US" sz="675" b="1">
                <a:solidFill>
                  <a:schemeClr val="accent3">
                    <a:lumMod val="75000"/>
                  </a:schemeClr>
                </a:solidFill>
                <a:latin typeface="微软雅黑" panose="020B0503020204020204" pitchFamily="34" charset="-122"/>
                <a:ea typeface="微软雅黑" panose="020B0503020204020204" pitchFamily="34" charset="-122"/>
                <a:sym typeface="+mn-ea"/>
              </a:endParaRPr>
            </a:p>
          </p:txBody>
        </p:sp>
        <p:sp>
          <p:nvSpPr>
            <p:cNvPr id="17" name="矩形 16"/>
            <p:cNvSpPr/>
            <p:nvPr/>
          </p:nvSpPr>
          <p:spPr>
            <a:xfrm>
              <a:off x="3756" y="4865"/>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2">
                      <a:lumMod val="60000"/>
                      <a:lumOff val="40000"/>
                    </a:schemeClr>
                  </a:solidFill>
                  <a:latin typeface="微软雅黑" panose="020B0503020204020204" pitchFamily="34" charset="-122"/>
                  <a:ea typeface="微软雅黑" panose="020B0503020204020204" pitchFamily="34" charset="-122"/>
                </a:rPr>
                <a:t>共享</a:t>
              </a:r>
              <a:endParaRPr lang="zh-CN" altLang="en-US" sz="675" b="1">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756" y="5737"/>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rPr>
                <a:t>Cat.1</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704" y="4858"/>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75" b="1">
                  <a:solidFill>
                    <a:schemeClr val="tx2">
                      <a:lumMod val="60000"/>
                      <a:lumOff val="40000"/>
                    </a:schemeClr>
                  </a:solidFill>
                  <a:latin typeface="微软雅黑" panose="020B0503020204020204" pitchFamily="34" charset="-122"/>
                  <a:ea typeface="微软雅黑" panose="020B0503020204020204" pitchFamily="34" charset="-122"/>
                </a:rPr>
                <a:t>智慧金融</a:t>
              </a:r>
              <a:endParaRPr lang="zh-CN" altLang="en-US" sz="675" b="1">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1704" y="5730"/>
              <a:ext cx="1870" cy="264"/>
            </a:xfrm>
            <a:prstGeom prst="rect">
              <a:avLst/>
            </a:prstGeom>
            <a:solidFill>
              <a:srgbClr val="000000">
                <a:alpha val="0"/>
              </a:srgbClr>
            </a:solidFill>
            <a:ln w="12700" cap="flat"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75" b="1">
                  <a:solidFill>
                    <a:schemeClr val="accent3">
                      <a:lumMod val="75000"/>
                    </a:schemeClr>
                  </a:solidFill>
                  <a:latin typeface="微软雅黑" panose="020B0503020204020204" pitchFamily="34" charset="-122"/>
                  <a:ea typeface="微软雅黑" panose="020B0503020204020204" pitchFamily="34" charset="-122"/>
                  <a:sym typeface="+mn-ea"/>
                </a:rPr>
                <a:t>Cat.1</a:t>
              </a:r>
              <a:endParaRPr lang="en-US" altLang="zh-CN" sz="675" b="1">
                <a:solidFill>
                  <a:schemeClr val="accent3">
                    <a:lumMod val="7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5821" y="6065"/>
              <a:ext cx="1888" cy="676"/>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dirty="0">
                  <a:latin typeface="微软雅黑" panose="020B0503020204020204" pitchFamily="34" charset="-122"/>
                  <a:ea typeface="微软雅黑" panose="020B0503020204020204" pitchFamily="34" charset="-122"/>
                  <a:sym typeface="+mn-ea"/>
                </a:rPr>
                <a:t>数据采集、移动执法单位、笔记本</a:t>
              </a:r>
              <a:r>
                <a:rPr lang="en-US" altLang="zh-CN" sz="675" dirty="0">
                  <a:latin typeface="微软雅黑" panose="020B0503020204020204" pitchFamily="34" charset="-122"/>
                  <a:ea typeface="微软雅黑" panose="020B0503020204020204" pitchFamily="34" charset="-122"/>
                  <a:sym typeface="+mn-ea"/>
                </a:rPr>
                <a:t>/CPE</a:t>
              </a:r>
              <a:r>
                <a:rPr lang="zh-CN" altLang="en-US" sz="675" dirty="0">
                  <a:latin typeface="微软雅黑" panose="020B0503020204020204" pitchFamily="34" charset="-122"/>
                  <a:ea typeface="微软雅黑" panose="020B0503020204020204" pitchFamily="34" charset="-122"/>
                  <a:sym typeface="+mn-ea"/>
                </a:rPr>
                <a:t>生产厂家</a:t>
              </a:r>
              <a:endParaRPr lang="zh-CN" altLang="en-US" sz="675" dirty="0">
                <a:latin typeface="微软雅黑" panose="020B0503020204020204" pitchFamily="34" charset="-122"/>
                <a:ea typeface="微软雅黑" panose="020B0503020204020204" pitchFamily="34" charset="-122"/>
                <a:sym typeface="+mn-ea"/>
              </a:endParaRPr>
            </a:p>
          </p:txBody>
        </p:sp>
        <p:sp>
          <p:nvSpPr>
            <p:cNvPr id="68" name="矩形 67"/>
            <p:cNvSpPr/>
            <p:nvPr/>
          </p:nvSpPr>
          <p:spPr>
            <a:xfrm>
              <a:off x="3752" y="6095"/>
              <a:ext cx="1865" cy="65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fontAlgn="auto">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共享单车</a:t>
              </a:r>
              <a:r>
                <a:rPr lang="en-US" altLang="zh-CN" sz="675">
                  <a:solidFill>
                    <a:schemeClr val="tx1"/>
                  </a:solidFill>
                  <a:latin typeface="微软雅黑" panose="020B0503020204020204" pitchFamily="34" charset="-122"/>
                  <a:ea typeface="微软雅黑" panose="020B0503020204020204" pitchFamily="34" charset="-122"/>
                  <a:sym typeface="+mn-ea"/>
                </a:rPr>
                <a:t>/</a:t>
              </a:r>
              <a:r>
                <a:rPr lang="zh-CN" altLang="en-US" sz="675">
                  <a:solidFill>
                    <a:schemeClr val="tx1"/>
                  </a:solidFill>
                  <a:latin typeface="微软雅黑" panose="020B0503020204020204" pitchFamily="34" charset="-122"/>
                  <a:ea typeface="微软雅黑" panose="020B0503020204020204" pitchFamily="34" charset="-122"/>
                  <a:sym typeface="+mn-ea"/>
                </a:rPr>
                <a:t>充电宝</a:t>
              </a:r>
              <a:r>
                <a:rPr lang="en-US" altLang="zh-CN" sz="675">
                  <a:solidFill>
                    <a:schemeClr val="tx1"/>
                  </a:solidFill>
                  <a:latin typeface="微软雅黑" panose="020B0503020204020204" pitchFamily="34" charset="-122"/>
                  <a:ea typeface="微软雅黑" panose="020B0503020204020204" pitchFamily="34" charset="-122"/>
                  <a:sym typeface="+mn-ea"/>
                </a:rPr>
                <a:t>/</a:t>
              </a:r>
              <a:r>
                <a:rPr lang="zh-CN" altLang="en-US" sz="675">
                  <a:solidFill>
                    <a:schemeClr val="tx1"/>
                  </a:solidFill>
                  <a:latin typeface="微软雅黑" panose="020B0503020204020204" pitchFamily="34" charset="-122"/>
                  <a:ea typeface="微软雅黑" panose="020B0503020204020204" pitchFamily="34" charset="-122"/>
                  <a:sym typeface="+mn-ea"/>
                </a:rPr>
                <a:t>无人售货机运营企业及生产厂家</a:t>
              </a:r>
              <a:endParaRPr lang="zh-CN" altLang="en-US" sz="675">
                <a:solidFill>
                  <a:schemeClr val="tx1"/>
                </a:solidFill>
                <a:latin typeface="微软雅黑" panose="020B0503020204020204" pitchFamily="34" charset="-122"/>
                <a:ea typeface="微软雅黑" panose="020B0503020204020204" pitchFamily="34" charset="-122"/>
              </a:endParaRPr>
            </a:p>
          </p:txBody>
        </p:sp>
        <p:sp>
          <p:nvSpPr>
            <p:cNvPr id="79" name="矩形 78"/>
            <p:cNvSpPr/>
            <p:nvPr/>
          </p:nvSpPr>
          <p:spPr>
            <a:xfrm>
              <a:off x="1710" y="6073"/>
              <a:ext cx="1865" cy="655"/>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107950" indent="-107950" algn="l">
                <a:buClrTx/>
                <a:buSzTx/>
                <a:buFont typeface="Wingdings" panose="05000000000000000000" charset="0"/>
                <a:buChar char="Ø"/>
              </a:pPr>
              <a:r>
                <a:rPr lang="zh-CN" altLang="en-US" sz="675">
                  <a:solidFill>
                    <a:schemeClr val="tx1"/>
                  </a:solidFill>
                  <a:latin typeface="微软雅黑" panose="020B0503020204020204" pitchFamily="34" charset="-122"/>
                  <a:ea typeface="微软雅黑" panose="020B0503020204020204" pitchFamily="34" charset="-122"/>
                  <a:sym typeface="+mn-ea"/>
                </a:rPr>
                <a:t>POS机、支付设备、播报音响生产厂家、终端运营、支付机构等</a:t>
              </a:r>
              <a:endParaRPr lang="zh-CN" altLang="en-US" sz="675">
                <a:solidFill>
                  <a:schemeClr val="tx1"/>
                </a:solidFill>
                <a:latin typeface="微软雅黑" panose="020B0503020204020204" pitchFamily="34" charset="-122"/>
                <a:ea typeface="微软雅黑" panose="020B0503020204020204" pitchFamily="34" charset="-122"/>
                <a:sym typeface="+mn-ea"/>
              </a:endParaRPr>
            </a:p>
          </p:txBody>
        </p:sp>
        <p:sp>
          <p:nvSpPr>
            <p:cNvPr id="81" name="矩形 80"/>
            <p:cNvSpPr/>
            <p:nvPr/>
          </p:nvSpPr>
          <p:spPr>
            <a:xfrm>
              <a:off x="439" y="6073"/>
              <a:ext cx="1031" cy="681"/>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目标客户</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8" name="矩形 57"/>
            <p:cNvSpPr/>
            <p:nvPr/>
          </p:nvSpPr>
          <p:spPr>
            <a:xfrm>
              <a:off x="5810" y="6855"/>
              <a:ext cx="1886" cy="1001"/>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76835" indent="-76835" algn="l" fontAlgn="auto">
                <a:lnSpc>
                  <a:spcPct val="100000"/>
                </a:lnSpc>
                <a:spcBef>
                  <a:spcPts val="0"/>
                </a:spcBef>
                <a:buClrTx/>
                <a:buSzTx/>
                <a:buFont typeface="Arial" panose="020B0604020202020204" pitchFamily="34" charset="0"/>
                <a:buChar char="•"/>
              </a:pP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面向市场监管、应急执法、物业安保等，推广卡+和对讲产品组合方</a:t>
              </a:r>
              <a:r>
                <a:rPr lang="zh-CN" altLang="en-US" sz="675">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案</a:t>
              </a:r>
              <a:endParaRPr lang="zh-CN" altLang="en-US" sz="675">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6835" indent="-76835" algn="l" fontAlgn="auto">
                <a:lnSpc>
                  <a:spcPct val="100000"/>
                </a:lnSpc>
                <a:spcBef>
                  <a:spcPts val="0"/>
                </a:spcBef>
                <a:buClrTx/>
                <a:buSzTx/>
                <a:buFont typeface="Arial" panose="020B0604020202020204" pitchFamily="34" charset="0"/>
                <a:buChar char="•"/>
              </a:pPr>
              <a:r>
                <a:rPr lang="zh-CN" altLang="en-US" sz="67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摸排笔记本、</a:t>
              </a:r>
              <a:r>
                <a:rPr lang="en-US" altLang="zh-CN" sz="67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5G CPE</a:t>
              </a:r>
              <a:r>
                <a:rPr lang="zh-CN" altLang="en-US" sz="67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生产企业</a:t>
              </a:r>
              <a:endParaRPr lang="en-US" altLang="zh-CN" sz="67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9" name="矩形 68"/>
            <p:cNvSpPr/>
            <p:nvPr/>
          </p:nvSpPr>
          <p:spPr>
            <a:xfrm>
              <a:off x="3752" y="6866"/>
              <a:ext cx="1875" cy="996"/>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76835" indent="-76835" algn="l">
                <a:spcBef>
                  <a:spcPts val="0"/>
                </a:spcBef>
                <a:buClrTx/>
                <a:buSzTx/>
                <a:buFont typeface="Arial" panose="020B0604020202020204" pitchFamily="34" charset="0"/>
                <a:buChar char="•"/>
              </a:pPr>
              <a:r>
                <a:rPr lang="zh-CN" altLang="en-US"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关注共享单车升级换代，确保平稳过渡</a:t>
              </a:r>
              <a:endParaRPr lang="zh-CN" altLang="en-US"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76835" indent="-76835" algn="l">
                <a:spcBef>
                  <a:spcPts val="0"/>
                </a:spcBef>
                <a:buClrTx/>
                <a:buSzTx/>
                <a:buFont typeface="Arial" panose="020B0604020202020204" pitchFamily="34" charset="0"/>
                <a:buChar char="•"/>
              </a:pPr>
              <a:r>
                <a:rPr lang="zh-CN" altLang="en-US"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拓展共享充电宝、自助售货机等场景</a:t>
              </a:r>
              <a:endParaRPr lang="zh-CN" altLang="en-US"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1704" y="6852"/>
              <a:ext cx="1870" cy="1001"/>
            </a:xfrm>
            <a:prstGeom prst="rect">
              <a:avLst/>
            </a:prstGeom>
            <a:ln w="12700" cap="flat" cmpd="sng">
              <a:solidFill>
                <a:schemeClr val="accent6">
                  <a:lumMod val="20000"/>
                  <a:lumOff val="80000"/>
                </a:schemeClr>
              </a:solidFill>
              <a:prstDash val="soli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L="76835" indent="-76835" algn="l" fontAlgn="auto">
                <a:lnSpc>
                  <a:spcPct val="100000"/>
                </a:lnSpc>
                <a:spcBef>
                  <a:spcPts val="0"/>
                </a:spcBef>
                <a:buClrTx/>
                <a:buSzTx/>
                <a:buFont typeface="Arial" panose="020B0604020202020204" pitchFamily="34" charset="0"/>
                <a:buChar char="•"/>
              </a:pPr>
              <a:r>
                <a:rPr lang="zh-CN" altLang="en-US"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依托</a:t>
              </a:r>
              <a:r>
                <a:rPr lang="zh-CN" altLang="zh-CN"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专用APN，数据加密鉴权等安全认证能力，提供</a:t>
              </a:r>
              <a:r>
                <a:rPr lang="en-US" altLang="zh-CN" sz="675" dirty="0">
                  <a:solidFill>
                    <a:srgbClr val="000000"/>
                  </a:solidFill>
                  <a:latin typeface="微软雅黑" panose="020B0503020204020204" pitchFamily="34" charset="-122"/>
                  <a:ea typeface="微软雅黑" panose="020B0503020204020204" pitchFamily="34" charset="-122"/>
                  <a:sym typeface="+mn-ea"/>
                </a:rPr>
                <a:t>“</a:t>
              </a:r>
              <a:r>
                <a:rPr lang="zh-CN" altLang="en-US" sz="675" dirty="0">
                  <a:solidFill>
                    <a:srgbClr val="000000"/>
                  </a:solidFill>
                  <a:latin typeface="微软雅黑" panose="020B0503020204020204" pitchFamily="34" charset="-122"/>
                  <a:ea typeface="微软雅黑" panose="020B0503020204020204" pitchFamily="34" charset="-122"/>
                  <a:sym typeface="+mn-ea"/>
                </a:rPr>
                <a:t>卡</a:t>
              </a:r>
              <a:r>
                <a:rPr lang="en-US" altLang="zh-CN" sz="675" dirty="0">
                  <a:solidFill>
                    <a:srgbClr val="000000"/>
                  </a:solidFill>
                  <a:latin typeface="微软雅黑" panose="020B0503020204020204" pitchFamily="34" charset="-122"/>
                  <a:ea typeface="微软雅黑" panose="020B0503020204020204" pitchFamily="34" charset="-122"/>
                  <a:sym typeface="+mn-ea"/>
                </a:rPr>
                <a:t>+</a:t>
              </a:r>
              <a:r>
                <a:rPr lang="zh-CN" altLang="en-US" sz="675" dirty="0">
                  <a:solidFill>
                    <a:srgbClr val="000000"/>
                  </a:solidFill>
                  <a:latin typeface="微软雅黑" panose="020B0503020204020204" pitchFamily="34" charset="-122"/>
                  <a:ea typeface="微软雅黑" panose="020B0503020204020204" pitchFamily="34" charset="-122"/>
                  <a:sym typeface="+mn-ea"/>
                </a:rPr>
                <a:t>模组</a:t>
              </a:r>
              <a:r>
                <a:rPr lang="en-US" altLang="zh-CN" sz="675" dirty="0">
                  <a:solidFill>
                    <a:srgbClr val="000000"/>
                  </a:solidFill>
                  <a:latin typeface="微软雅黑" panose="020B0503020204020204" pitchFamily="34" charset="-122"/>
                  <a:ea typeface="微软雅黑" panose="020B0503020204020204" pitchFamily="34" charset="-122"/>
                  <a:sym typeface="+mn-ea"/>
                </a:rPr>
                <a:t>+</a:t>
              </a:r>
              <a:r>
                <a:rPr lang="zh-CN" altLang="en-US" sz="675" dirty="0">
                  <a:solidFill>
                    <a:srgbClr val="000000"/>
                  </a:solidFill>
                  <a:latin typeface="微软雅黑" panose="020B0503020204020204" pitchFamily="34" charset="-122"/>
                  <a:ea typeface="微软雅黑" panose="020B0503020204020204" pitchFamily="34" charset="-122"/>
                  <a:sym typeface="+mn-ea"/>
                </a:rPr>
                <a:t>芯片</a:t>
              </a:r>
              <a:r>
                <a:rPr lang="en-US" altLang="zh-CN" sz="675" dirty="0">
                  <a:solidFill>
                    <a:srgbClr val="000000"/>
                  </a:solidFill>
                  <a:latin typeface="微软雅黑" panose="020B0503020204020204" pitchFamily="34" charset="-122"/>
                  <a:ea typeface="微软雅黑" panose="020B0503020204020204" pitchFamily="34" charset="-122"/>
                  <a:sym typeface="+mn-ea"/>
                </a:rPr>
                <a:t>+</a:t>
              </a:r>
              <a:r>
                <a:rPr lang="zh-CN" altLang="en-US" sz="675" dirty="0">
                  <a:solidFill>
                    <a:srgbClr val="000000"/>
                  </a:solidFill>
                  <a:latin typeface="微软雅黑" panose="020B0503020204020204" pitchFamily="34" charset="-122"/>
                  <a:ea typeface="微软雅黑" panose="020B0503020204020204" pitchFamily="34" charset="-122"/>
                  <a:sym typeface="+mn-ea"/>
                </a:rPr>
                <a:t>安全</a:t>
              </a:r>
              <a:r>
                <a:rPr lang="en-US" altLang="zh-CN" sz="675" dirty="0">
                  <a:solidFill>
                    <a:srgbClr val="000000"/>
                  </a:solidFill>
                  <a:latin typeface="微软雅黑" panose="020B0503020204020204" pitchFamily="34" charset="-122"/>
                  <a:ea typeface="微软雅黑" panose="020B0503020204020204" pitchFamily="34" charset="-122"/>
                  <a:sym typeface="+mn-ea"/>
                </a:rPr>
                <a:t>”</a:t>
              </a:r>
              <a:r>
                <a:rPr lang="zh-CN" altLang="zh-CN"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销售方案</a:t>
              </a:r>
              <a:endParaRPr lang="zh-CN" altLang="zh-CN" sz="675" kern="1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矩形 81"/>
            <p:cNvSpPr/>
            <p:nvPr/>
          </p:nvSpPr>
          <p:spPr>
            <a:xfrm>
              <a:off x="427" y="6853"/>
              <a:ext cx="1043" cy="1020"/>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拓展策略</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3" name="矩形 82"/>
            <p:cNvSpPr/>
            <p:nvPr/>
          </p:nvSpPr>
          <p:spPr>
            <a:xfrm>
              <a:off x="427" y="4857"/>
              <a:ext cx="1043" cy="1142"/>
            </a:xfrm>
            <a:prstGeom prst="rect">
              <a:avLst/>
            </a:prstGeom>
            <a:solidFill>
              <a:schemeClr val="accent6">
                <a:lumMod val="40000"/>
                <a:lumOff val="60000"/>
              </a:schemeClr>
            </a:solidFill>
            <a:ln w="12700"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场景</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0" name="图片 19"/>
            <p:cNvPicPr>
              <a:picLocks noChangeAspect="1"/>
            </p:cNvPicPr>
            <p:nvPr/>
          </p:nvPicPr>
          <p:blipFill>
            <a:blip r:embed="rId7"/>
            <a:stretch>
              <a:fillRect/>
            </a:stretch>
          </p:blipFill>
          <p:spPr>
            <a:xfrm>
              <a:off x="1711" y="5136"/>
              <a:ext cx="1842" cy="596"/>
            </a:xfrm>
            <a:prstGeom prst="rect">
              <a:avLst/>
            </a:prstGeom>
            <a:ln w="12700" cmpd="sng">
              <a:solidFill>
                <a:schemeClr val="accent6">
                  <a:lumMod val="20000"/>
                  <a:lumOff val="80000"/>
                </a:schemeClr>
              </a:solidFill>
              <a:prstDash val="solid"/>
            </a:ln>
          </p:spPr>
        </p:pic>
        <p:pic>
          <p:nvPicPr>
            <p:cNvPr id="21" name="图片 20"/>
            <p:cNvPicPr>
              <a:picLocks noChangeAspect="1"/>
            </p:cNvPicPr>
            <p:nvPr/>
          </p:nvPicPr>
          <p:blipFill>
            <a:blip r:embed="rId8"/>
            <a:stretch>
              <a:fillRect/>
            </a:stretch>
          </p:blipFill>
          <p:spPr>
            <a:xfrm>
              <a:off x="3760" y="5135"/>
              <a:ext cx="1856" cy="587"/>
            </a:xfrm>
            <a:prstGeom prst="rect">
              <a:avLst/>
            </a:prstGeom>
            <a:ln w="12700" cmpd="sng">
              <a:solidFill>
                <a:schemeClr val="accent6">
                  <a:lumMod val="20000"/>
                  <a:lumOff val="80000"/>
                </a:schemeClr>
              </a:solidFill>
              <a:prstDash val="solid"/>
            </a:ln>
          </p:spPr>
        </p:pic>
        <p:pic>
          <p:nvPicPr>
            <p:cNvPr id="23" name="图片 22"/>
            <p:cNvPicPr>
              <a:picLocks noChangeAspect="1"/>
            </p:cNvPicPr>
            <p:nvPr/>
          </p:nvPicPr>
          <p:blipFill>
            <a:blip r:embed="rId9"/>
            <a:stretch>
              <a:fillRect/>
            </a:stretch>
          </p:blipFill>
          <p:spPr>
            <a:xfrm>
              <a:off x="5823" y="5135"/>
              <a:ext cx="1856" cy="590"/>
            </a:xfrm>
            <a:prstGeom prst="rect">
              <a:avLst/>
            </a:prstGeom>
            <a:ln w="12700" cmpd="sng">
              <a:solidFill>
                <a:schemeClr val="accent6">
                  <a:lumMod val="20000"/>
                  <a:lumOff val="80000"/>
                </a:schemeClr>
              </a:solidFill>
              <a:prstDash val="solid"/>
            </a:ln>
          </p:spPr>
        </p:pic>
      </p:grpSp>
      <p:sp>
        <p:nvSpPr>
          <p:cNvPr id="25" name="文本框 24"/>
          <p:cNvSpPr txBox="1"/>
          <p:nvPr>
            <p:custDataLst>
              <p:tags r:id="rId10"/>
            </p:custDataLst>
          </p:nvPr>
        </p:nvSpPr>
        <p:spPr>
          <a:xfrm>
            <a:off x="1287145" y="2882265"/>
            <a:ext cx="2498090" cy="183515"/>
          </a:xfrm>
          <a:prstGeom prst="rect">
            <a:avLst/>
          </a:prstGeom>
          <a:noFill/>
        </p:spPr>
        <p:txBody>
          <a:bodyPr wrap="square" rtlCol="0" anchor="ctr" anchorCtr="0">
            <a:noAutofit/>
          </a:bodyPr>
          <a:lstStyle>
            <a:defPPr>
              <a:defRPr lang="zh-CN"/>
            </a:defPPr>
            <a:lvl1pPr algn="ctr" fontAlgn="auto">
              <a:lnSpc>
                <a:spcPct val="150000"/>
              </a:lnSpc>
              <a:defRPr sz="1050" b="1">
                <a:solidFill>
                  <a:srgbClr val="1184CF"/>
                </a:solidFill>
                <a:latin typeface="微软雅黑" panose="020B0503020204020204" pitchFamily="34" charset="-122"/>
                <a:ea typeface="微软雅黑" panose="020B0503020204020204" pitchFamily="34" charset="-122"/>
              </a:defRPr>
            </a:lvl1pPr>
          </a:lstStyle>
          <a:p>
            <a:pPr lvl="0" algn="l">
              <a:lnSpc>
                <a:spcPct val="120000"/>
              </a:lnSpc>
              <a:buClrTx/>
              <a:buSzTx/>
              <a:buFontTx/>
              <a:defRPr/>
            </a:pPr>
            <a:r>
              <a:rPr lang="zh-CN" altLang="en-US" u="sng" dirty="0">
                <a:solidFill>
                  <a:srgbClr val="C00000"/>
                </a:solidFill>
                <a:sym typeface="+mn-ea"/>
              </a:rPr>
              <a:t>举措一：持续扩大优势领域战果</a:t>
            </a:r>
            <a:endParaRPr lang="zh-CN" altLang="en-US" u="sng" dirty="0">
              <a:solidFill>
                <a:srgbClr val="C00000"/>
              </a:solidFill>
              <a:sym typeface="+mn-ea"/>
            </a:endParaRPr>
          </a:p>
        </p:txBody>
      </p:sp>
      <p:sp>
        <p:nvSpPr>
          <p:cNvPr id="123" name="文本框 122"/>
          <p:cNvSpPr txBox="1"/>
          <p:nvPr/>
        </p:nvSpPr>
        <p:spPr>
          <a:xfrm>
            <a:off x="281305" y="546735"/>
            <a:ext cx="8733155" cy="545465"/>
          </a:xfrm>
          <a:prstGeom prst="rect">
            <a:avLst/>
          </a:prstGeom>
        </p:spPr>
        <p:txBody>
          <a:bodyPr/>
          <a:lstStyle/>
          <a:p>
            <a:pPr marL="176530" indent="-176530" algn="just" defTabSz="914400">
              <a:lnSpc>
                <a:spcPct val="130000"/>
              </a:lnSpc>
              <a:buClrTx/>
              <a:buSzTx/>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sym typeface="+mn-ea"/>
              </a:rPr>
              <a:t>聚焦</a:t>
            </a:r>
            <a:r>
              <a:rPr lang="zh-CN" altLang="en-US" sz="1100" dirty="0">
                <a:solidFill>
                  <a:srgbClr val="FF0000"/>
                </a:solidFill>
                <a:latin typeface="微软雅黑" panose="020B0503020204020204" pitchFamily="34" charset="-122"/>
                <a:ea typeface="微软雅黑" panose="020B0503020204020204" pitchFamily="34" charset="-122"/>
                <a:sym typeface="+mn-ea"/>
              </a:rPr>
              <a:t>域外优势领域</a:t>
            </a:r>
            <a:r>
              <a:rPr lang="zh-CN" altLang="en-US" sz="1100" dirty="0">
                <a:latin typeface="微软雅黑" panose="020B0503020204020204" pitchFamily="34" charset="-122"/>
                <a:ea typeface="微软雅黑" panose="020B0503020204020204" pitchFamily="34" charset="-122"/>
                <a:sym typeface="+mn-ea"/>
              </a:rPr>
              <a:t>，丰富融合方案，提升服务能力，做大业务规模；持续深化</a:t>
            </a:r>
            <a:r>
              <a:rPr lang="zh-CN" altLang="en-US" sz="1100" dirty="0">
                <a:solidFill>
                  <a:srgbClr val="FF0000"/>
                </a:solidFill>
                <a:latin typeface="微软雅黑" panose="020B0503020204020204" pitchFamily="34" charset="-122"/>
                <a:ea typeface="微软雅黑" panose="020B0503020204020204" pitchFamily="34" charset="-122"/>
                <a:sym typeface="+mn-ea"/>
              </a:rPr>
              <a:t>“双向引流”</a:t>
            </a:r>
            <a:r>
              <a:rPr lang="zh-CN" altLang="en-US" sz="1100" dirty="0">
                <a:latin typeface="微软雅黑" panose="020B0503020204020204" pitchFamily="34" charset="-122"/>
                <a:ea typeface="微软雅黑" panose="020B0503020204020204" pitchFamily="34" charset="-122"/>
                <a:sym typeface="+mn-ea"/>
              </a:rPr>
              <a:t>，加大存量合作伙伴业务规模，开拓增量模组厂家合作空间。</a:t>
            </a:r>
            <a:endParaRPr lang="zh-CN" altLang="en-US" sz="1100" dirty="0">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207000" y="4810125"/>
            <a:ext cx="8463925" cy="299085"/>
          </a:xfrm>
          <a:prstGeom prst="rect">
            <a:avLst/>
          </a:prstGeom>
        </p:spPr>
        <p:txBody>
          <a:bodyPr wrap="square" rtlCol="0" anchor="t">
            <a:noAutofit/>
          </a:bodyPr>
          <a:lstStyle/>
          <a:p>
            <a:pPr marL="176530" lvl="0" indent="-176530" algn="just">
              <a:lnSpc>
                <a:spcPct val="150000"/>
              </a:lnSpc>
              <a:buClrTx/>
              <a:buSzTx/>
              <a:buFont typeface="Arial" panose="020B0604020202020204" pitchFamily="34" charset="0"/>
              <a:buChar char="•"/>
            </a:pPr>
            <a:r>
              <a:rPr lang="zh-CN" sz="1100" b="1" dirty="0">
                <a:solidFill>
                  <a:srgbClr val="FF0000"/>
                </a:solidFill>
                <a:latin typeface="微软雅黑" panose="020B0503020204020204" pitchFamily="34" charset="-122"/>
                <a:ea typeface="微软雅黑" panose="020B0503020204020204" pitchFamily="34" charset="-122"/>
                <a:sym typeface="+mn-ea"/>
              </a:rPr>
              <a:t>下阶段重点工作：</a:t>
            </a:r>
            <a:r>
              <a:rPr lang="zh-CN" sz="1100" b="1" dirty="0">
                <a:solidFill>
                  <a:schemeClr val="tx1"/>
                </a:solidFill>
                <a:latin typeface="微软雅黑" panose="020B0503020204020204" pitchFamily="34" charset="-122"/>
                <a:ea typeface="微软雅黑" panose="020B0503020204020204" pitchFamily="34" charset="-122"/>
                <a:sym typeface="+mn-ea"/>
              </a:rPr>
              <a:t>请各地市加快组建域外拓展团队，</a:t>
            </a:r>
            <a:r>
              <a:rPr lang="zh-CN" altLang="en-US" sz="1100" b="1" dirty="0">
                <a:latin typeface="微软雅黑" panose="020B0503020204020204" pitchFamily="34" charset="-122"/>
                <a:ea typeface="微软雅黑" panose="020B0503020204020204" pitchFamily="34" charset="-122"/>
                <a:sym typeface="+mn-ea"/>
              </a:rPr>
              <a:t>发挥属地生产制造领先优势，与主流模组厂家一一结对，叠加倍增做大业务规模</a:t>
            </a:r>
            <a:endParaRPr lang="zh-CN" sz="1100" b="1"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sym typeface="+mn-ea"/>
              </a:rPr>
              <a:t>3</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：深挖战客平台卡位</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252730" y="572770"/>
            <a:ext cx="8733155" cy="503555"/>
          </a:xfrm>
          <a:prstGeom prst="rect">
            <a:avLst/>
          </a:prstGeom>
        </p:spPr>
        <p:txBody>
          <a:bodyPr/>
          <a:lstStyle/>
          <a:p>
            <a:pPr marL="176530" indent="-176530" algn="just">
              <a:lnSpc>
                <a:spcPct val="130000"/>
              </a:lnSpc>
              <a:buFont typeface="Arial" panose="020B0604020202020204" pitchFamily="34" charset="0"/>
              <a:buChar char="•"/>
            </a:pPr>
            <a:r>
              <a:rPr lang="zh-CN" altLang="en-US" sz="1100" dirty="0">
                <a:solidFill>
                  <a:srgbClr val="FF0000"/>
                </a:solidFill>
                <a:latin typeface="微软雅黑" panose="020B0503020204020204" pitchFamily="34" charset="-122"/>
                <a:ea typeface="微软雅黑" panose="020B0503020204020204" pitchFamily="34" charset="-122"/>
                <a:sym typeface="+mn-ea"/>
              </a:rPr>
              <a:t>物联网中台卡位</a:t>
            </a:r>
            <a:r>
              <a:rPr lang="zh-CN" altLang="en-US" sz="1100" dirty="0">
                <a:latin typeface="微软雅黑" panose="020B0503020204020204" pitchFamily="34" charset="-122"/>
                <a:ea typeface="微软雅黑" panose="020B0503020204020204" pitchFamily="34" charset="-122"/>
                <a:sym typeface="+mn-ea"/>
              </a:rPr>
              <a:t>是物联网业务高质量规模上量的重要抓手。</a:t>
            </a:r>
            <a:r>
              <a:rPr lang="zh-CN" sz="1100" dirty="0">
                <a:latin typeface="微软雅黑" panose="020B0503020204020204" pitchFamily="34" charset="-122"/>
                <a:ea typeface="微软雅黑" panose="020B0503020204020204" pitchFamily="34" charset="-122"/>
                <a:sym typeface="+mn-ea"/>
              </a:rPr>
              <a:t>要坚定不移的</a:t>
            </a:r>
            <a:r>
              <a:rPr lang="zh-CN" altLang="en-US" sz="1100" dirty="0">
                <a:solidFill>
                  <a:srgbClr val="FF0000"/>
                </a:solidFill>
                <a:latin typeface="微软雅黑" panose="020B0503020204020204" pitchFamily="34" charset="-122"/>
                <a:ea typeface="微软雅黑" panose="020B0503020204020204" pitchFamily="34" charset="-122"/>
                <a:sym typeface="+mn-ea"/>
              </a:rPr>
              <a:t>锚定上级监管单位及行业协会需求</a:t>
            </a:r>
            <a:r>
              <a:rPr lang="zh-CN" altLang="en-US" sz="1100" dirty="0">
                <a:latin typeface="微软雅黑" panose="020B0503020204020204" pitchFamily="34" charset="-122"/>
                <a:ea typeface="微软雅黑" panose="020B0503020204020204" pitchFamily="34" charset="-122"/>
                <a:sym typeface="+mn-ea"/>
              </a:rPr>
              <a:t>，联合行业</a:t>
            </a:r>
            <a:r>
              <a:rPr lang="en-US" altLang="zh-CN" sz="1100" dirty="0">
                <a:latin typeface="微软雅黑" panose="020B0503020204020204" pitchFamily="34" charset="-122"/>
                <a:ea typeface="微软雅黑" panose="020B0503020204020204" pitchFamily="34" charset="-122"/>
                <a:sym typeface="+mn-ea"/>
              </a:rPr>
              <a:t>BU</a:t>
            </a:r>
            <a:r>
              <a:rPr lang="zh-CN" altLang="en-US" sz="1100" dirty="0">
                <a:latin typeface="微软雅黑" panose="020B0503020204020204" pitchFamily="34" charset="-122"/>
                <a:ea typeface="微软雅黑" panose="020B0503020204020204" pitchFamily="34" charset="-122"/>
                <a:sym typeface="+mn-ea"/>
              </a:rPr>
              <a:t>，攻坚重点行业，通过</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solidFill>
                  <a:srgbClr val="FF0000"/>
                </a:solidFill>
                <a:latin typeface="微软雅黑" panose="020B0503020204020204" pitchFamily="34" charset="-122"/>
                <a:ea typeface="微软雅黑" panose="020B0503020204020204" pitchFamily="34" charset="-122"/>
                <a:sym typeface="+mn-ea"/>
              </a:rPr>
              <a:t>平台</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solidFill>
                  <a:srgbClr val="FF0000"/>
                </a:solidFill>
                <a:latin typeface="微软雅黑" panose="020B0503020204020204" pitchFamily="34" charset="-122"/>
                <a:ea typeface="微软雅黑" panose="020B0503020204020204" pitchFamily="34" charset="-122"/>
                <a:sym typeface="+mn-ea"/>
              </a:rPr>
              <a:t>应用</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solidFill>
                  <a:srgbClr val="FF0000"/>
                </a:solidFill>
                <a:latin typeface="微软雅黑" panose="020B0503020204020204" pitchFamily="34" charset="-122"/>
                <a:ea typeface="微软雅黑" panose="020B0503020204020204" pitchFamily="34" charset="-122"/>
                <a:sym typeface="+mn-ea"/>
              </a:rPr>
              <a:t>卡</a:t>
            </a:r>
            <a:r>
              <a:rPr lang="en-US" altLang="zh-CN" sz="1100" dirty="0">
                <a:solidFill>
                  <a:srgbClr val="FF0000"/>
                </a:solidFill>
                <a:latin typeface="微软雅黑" panose="020B0503020204020204" pitchFamily="34" charset="-122"/>
                <a:ea typeface="微软雅黑" panose="020B0503020204020204" pitchFamily="34" charset="-122"/>
                <a:sym typeface="+mn-ea"/>
              </a:rPr>
              <a:t>+</a:t>
            </a:r>
            <a:r>
              <a:rPr lang="zh-CN" altLang="en-US" sz="1100" dirty="0">
                <a:solidFill>
                  <a:srgbClr val="FF0000"/>
                </a:solidFill>
                <a:latin typeface="微软雅黑" panose="020B0503020204020204" pitchFamily="34" charset="-122"/>
                <a:ea typeface="微软雅黑" panose="020B0503020204020204" pitchFamily="34" charset="-122"/>
                <a:sym typeface="+mn-ea"/>
              </a:rPr>
              <a:t>模组</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提升整体业务切入</a:t>
            </a:r>
            <a:r>
              <a:rPr lang="zh-CN" sz="1100" dirty="0">
                <a:latin typeface="微软雅黑" panose="020B0503020204020204" pitchFamily="34" charset="-122"/>
                <a:ea typeface="微软雅黑" panose="020B0503020204020204" pitchFamily="34" charset="-122"/>
                <a:sym typeface="+mn-ea"/>
              </a:rPr>
              <a:t>。</a:t>
            </a:r>
            <a:endParaRPr lang="zh-CN" altLang="en-US" sz="1100" dirty="0">
              <a:latin typeface="微软雅黑" panose="020B0503020204020204" pitchFamily="34" charset="-122"/>
              <a:ea typeface="微软雅黑" panose="020B0503020204020204" pitchFamily="34" charset="-122"/>
              <a:sym typeface="+mn-ea"/>
            </a:endParaRPr>
          </a:p>
        </p:txBody>
      </p:sp>
      <p:sp>
        <p:nvSpPr>
          <p:cNvPr id="4" name="右箭头 3"/>
          <p:cNvSpPr/>
          <p:nvPr/>
        </p:nvSpPr>
        <p:spPr>
          <a:xfrm>
            <a:off x="5716270" y="2246630"/>
            <a:ext cx="306070" cy="1845310"/>
          </a:xfrm>
          <a:prstGeom prst="rightArrow">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赋能</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299085" y="1656715"/>
            <a:ext cx="5188585" cy="3175000"/>
            <a:chOff x="191" y="2889"/>
            <a:chExt cx="8452" cy="5000"/>
          </a:xfrm>
        </p:grpSpPr>
        <p:pic>
          <p:nvPicPr>
            <p:cNvPr id="87" name="图片 86"/>
            <p:cNvPicPr>
              <a:picLocks noChangeAspect="1"/>
            </p:cNvPicPr>
            <p:nvPr/>
          </p:nvPicPr>
          <p:blipFill>
            <a:blip r:embed="rId1"/>
            <a:stretch>
              <a:fillRect/>
            </a:stretch>
          </p:blipFill>
          <p:spPr>
            <a:xfrm>
              <a:off x="7309" y="3784"/>
              <a:ext cx="1333" cy="776"/>
            </a:xfrm>
            <a:prstGeom prst="rect">
              <a:avLst/>
            </a:prstGeom>
            <a:effectLst>
              <a:outerShdw blurRad="50800" dist="38100" dir="2700000" algn="tl" rotWithShape="0">
                <a:prstClr val="black">
                  <a:alpha val="40000"/>
                </a:prstClr>
              </a:outerShdw>
            </a:effectLst>
          </p:spPr>
        </p:pic>
        <p:pic>
          <p:nvPicPr>
            <p:cNvPr id="85" name="图片 84"/>
            <p:cNvPicPr>
              <a:picLocks noChangeAspect="1"/>
            </p:cNvPicPr>
            <p:nvPr/>
          </p:nvPicPr>
          <p:blipFill>
            <a:blip r:embed="rId2"/>
            <a:stretch>
              <a:fillRect/>
            </a:stretch>
          </p:blipFill>
          <p:spPr>
            <a:xfrm>
              <a:off x="5844" y="3784"/>
              <a:ext cx="1330" cy="775"/>
            </a:xfrm>
            <a:prstGeom prst="rect">
              <a:avLst/>
            </a:prstGeom>
            <a:effectLst>
              <a:outerShdw blurRad="50800" dist="38100" dir="2700000" algn="tl" rotWithShape="0">
                <a:prstClr val="black">
                  <a:alpha val="40000"/>
                </a:prstClr>
              </a:outerShdw>
            </a:effectLst>
          </p:spPr>
        </p:pic>
        <p:sp>
          <p:nvSpPr>
            <p:cNvPr id="186" name="文本框 185"/>
            <p:cNvSpPr txBox="1"/>
            <p:nvPr>
              <p:custDataLst>
                <p:tags r:id="rId3"/>
              </p:custDataLst>
            </p:nvPr>
          </p:nvSpPr>
          <p:spPr>
            <a:xfrm>
              <a:off x="243" y="4973"/>
              <a:ext cx="437" cy="555"/>
            </a:xfrm>
            <a:prstGeom prst="rect">
              <a:avLst/>
            </a:prstGeom>
            <a:noFill/>
          </p:spPr>
          <p:txBody>
            <a:bodyPr wrap="square">
              <a:spAutoFit/>
            </a:bodyPr>
            <a:lstStyle/>
            <a:p>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rPr>
                <a:t>个</a:t>
              </a:r>
              <a:endParaRPr lang="zh-CN" altLang="en-US" sz="7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7" name="文本框 186"/>
            <p:cNvSpPr txBox="1"/>
            <p:nvPr>
              <p:custDataLst>
                <p:tags r:id="rId4"/>
              </p:custDataLst>
            </p:nvPr>
          </p:nvSpPr>
          <p:spPr>
            <a:xfrm>
              <a:off x="191" y="6325"/>
              <a:ext cx="509" cy="435"/>
            </a:xfrm>
            <a:prstGeom prst="rect">
              <a:avLst/>
            </a:prstGeom>
            <a:noFill/>
          </p:spPr>
          <p:txBody>
            <a:bodyPr wrap="square">
              <a:noAutofit/>
            </a:bodyPr>
            <a:lstStyle/>
            <a:p>
              <a:pPr algn="ctr"/>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7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4" name="上箭头 54"/>
            <p:cNvSpPr/>
            <p:nvPr>
              <p:custDataLst>
                <p:tags r:id="rId5"/>
              </p:custDataLst>
            </p:nvPr>
          </p:nvSpPr>
          <p:spPr>
            <a:xfrm flipH="1">
              <a:off x="3014" y="5780"/>
              <a:ext cx="261" cy="242"/>
            </a:xfrm>
            <a:prstGeom prst="upArrow">
              <a:avLst/>
            </a:prstGeom>
            <a:solidFill>
              <a:schemeClr val="accent6">
                <a:lumMod val="60000"/>
                <a:lumOff val="40000"/>
              </a:schemeClr>
            </a:solidFill>
            <a:ln w="12700" cap="flat" cmpd="sng" algn="ctr">
              <a:noFill/>
              <a:prstDash val="solid"/>
              <a:miter lim="800000"/>
            </a:ln>
            <a:effectLst/>
          </p:spPr>
          <p:txBody>
            <a:bodyPr rtlCol="0" anchor="ctr"/>
            <a:lstStyle/>
            <a:p>
              <a:pPr algn="ctr"/>
              <a:endParaRPr lang="zh-CN" altLang="en-US" sz="6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6" name="矩形 155"/>
            <p:cNvSpPr/>
            <p:nvPr>
              <p:custDataLst>
                <p:tags r:id="rId6"/>
              </p:custDataLst>
            </p:nvPr>
          </p:nvSpPr>
          <p:spPr>
            <a:xfrm>
              <a:off x="1334" y="4822"/>
              <a:ext cx="7307" cy="937"/>
            </a:xfrm>
            <a:prstGeom prst="rect">
              <a:avLst/>
            </a:prstGeom>
            <a:solidFill>
              <a:schemeClr val="bg1">
                <a:lumMod val="95000"/>
              </a:schemeClr>
            </a:solidFill>
            <a:ln w="6350" cap="flat" cmpd="sng" algn="ctr">
              <a:noFill/>
              <a:prstDash val="solid"/>
              <a:miter lim="800000"/>
            </a:ln>
            <a:effectLst/>
          </p:spPr>
          <p:txBody>
            <a:bodyPr rtlCol="0" anchor="ctr"/>
            <a:lstStyle/>
            <a:p>
              <a:pPr algn="ctr"/>
              <a:endParaRPr lang="zh-CN" altLang="en-US" sz="400" b="1" dirty="0" err="1">
                <a:solidFill>
                  <a:sysClr val="windowText" lastClr="000000"/>
                </a:solidFill>
                <a:latin typeface="微软雅黑" panose="020B0503020204020204" pitchFamily="34" charset="-122"/>
                <a:ea typeface="微软雅黑" panose="020B0503020204020204" pitchFamily="34" charset="-122"/>
              </a:endParaRPr>
            </a:p>
          </p:txBody>
        </p:sp>
        <p:sp>
          <p:nvSpPr>
            <p:cNvPr id="184" name="矩形 183"/>
            <p:cNvSpPr/>
            <p:nvPr>
              <p:custDataLst>
                <p:tags r:id="rId7"/>
              </p:custDataLst>
            </p:nvPr>
          </p:nvSpPr>
          <p:spPr>
            <a:xfrm>
              <a:off x="752" y="4748"/>
              <a:ext cx="502" cy="1033"/>
            </a:xfrm>
            <a:prstGeom prst="rect">
              <a:avLst/>
            </a:prstGeom>
            <a:solidFill>
              <a:schemeClr val="accent6">
                <a:lumMod val="60000"/>
                <a:lumOff val="4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Text" lastClr="000000"/>
                  </a:solidFill>
                  <a:latin typeface="Calibri" panose="020F0502020204030204" pitchFamily="34" charset="0"/>
                  <a:ea typeface="+mn-ea"/>
                  <a:cs typeface="+mn-ea"/>
                </a:defRPr>
              </a:lvl1pPr>
              <a:lvl2pPr marL="457200" algn="l" defTabSz="914400" rtl="0" eaLnBrk="1" latinLnBrk="0" hangingPunct="1">
                <a:defRPr sz="1800" kern="1200">
                  <a:solidFill>
                    <a:sysClr val="windowText" lastClr="000000"/>
                  </a:solidFill>
                  <a:latin typeface="Calibri" panose="020F0502020204030204" pitchFamily="34" charset="0"/>
                  <a:ea typeface="+mn-ea"/>
                  <a:cs typeface="+mn-ea"/>
                </a:defRPr>
              </a:lvl2pPr>
              <a:lvl3pPr marL="914400" algn="l" defTabSz="914400" rtl="0" eaLnBrk="1" latinLnBrk="0" hangingPunct="1">
                <a:defRPr sz="1800" kern="1200">
                  <a:solidFill>
                    <a:sysClr val="windowText" lastClr="000000"/>
                  </a:solidFill>
                  <a:latin typeface="Calibri" panose="020F0502020204030204" pitchFamily="34" charset="0"/>
                  <a:ea typeface="+mn-ea"/>
                  <a:cs typeface="+mn-ea"/>
                </a:defRPr>
              </a:lvl3pPr>
              <a:lvl4pPr marL="1371600" algn="l" defTabSz="914400" rtl="0" eaLnBrk="1" latinLnBrk="0" hangingPunct="1">
                <a:defRPr sz="1800" kern="1200">
                  <a:solidFill>
                    <a:sysClr val="windowText" lastClr="000000"/>
                  </a:solidFill>
                  <a:latin typeface="Calibri" panose="020F0502020204030204" pitchFamily="34" charset="0"/>
                  <a:ea typeface="+mn-ea"/>
                  <a:cs typeface="+mn-ea"/>
                </a:defRPr>
              </a:lvl4pPr>
              <a:lvl5pPr marL="1828800" algn="l" defTabSz="914400" rtl="0" eaLnBrk="1" latinLnBrk="0" hangingPunct="1">
                <a:defRPr sz="1800" kern="1200">
                  <a:solidFill>
                    <a:sysClr val="windowText" lastClr="000000"/>
                  </a:solidFill>
                  <a:latin typeface="Calibri" panose="020F0502020204030204" pitchFamily="34" charset="0"/>
                  <a:ea typeface="+mn-ea"/>
                  <a:cs typeface="+mn-ea"/>
                </a:defRPr>
              </a:lvl5pPr>
              <a:lvl6pPr marL="2286000" algn="l" defTabSz="914400" rtl="0" eaLnBrk="1" latinLnBrk="0" hangingPunct="1">
                <a:defRPr sz="1800" kern="1200">
                  <a:solidFill>
                    <a:sysClr val="windowText" lastClr="000000"/>
                  </a:solidFill>
                  <a:latin typeface="Calibri" panose="020F0502020204030204" pitchFamily="34" charset="0"/>
                  <a:ea typeface="+mn-ea"/>
                  <a:cs typeface="+mn-ea"/>
                </a:defRPr>
              </a:lvl6pPr>
              <a:lvl7pPr marL="2743200" algn="l" defTabSz="914400" rtl="0" eaLnBrk="1" latinLnBrk="0" hangingPunct="1">
                <a:defRPr sz="1800" kern="1200">
                  <a:solidFill>
                    <a:sysClr val="windowText" lastClr="000000"/>
                  </a:solidFill>
                  <a:latin typeface="Calibri" panose="020F0502020204030204" pitchFamily="34" charset="0"/>
                  <a:ea typeface="+mn-ea"/>
                  <a:cs typeface="+mn-ea"/>
                </a:defRPr>
              </a:lvl7pPr>
              <a:lvl8pPr marL="3200400" algn="l" defTabSz="914400" rtl="0" eaLnBrk="1" latinLnBrk="0" hangingPunct="1">
                <a:defRPr sz="1800" kern="1200">
                  <a:solidFill>
                    <a:sysClr val="windowText" lastClr="000000"/>
                  </a:solidFill>
                  <a:latin typeface="Calibri" panose="020F0502020204030204" pitchFamily="34" charset="0"/>
                  <a:ea typeface="+mn-ea"/>
                  <a:cs typeface="+mn-ea"/>
                </a:defRPr>
              </a:lvl8pPr>
              <a:lvl9pPr marL="3657600" algn="l" defTabSz="914400" rtl="0" eaLnBrk="1" latinLnBrk="0" hangingPunct="1">
                <a:defRPr sz="1800" kern="1200">
                  <a:solidFill>
                    <a:sysClr val="windowText" lastClr="000000"/>
                  </a:solidFill>
                  <a:latin typeface="Calibri" panose="020F0502020204030204" pitchFamily="34" charset="0"/>
                  <a:ea typeface="+mn-ea"/>
                  <a:cs typeface="+mn-ea"/>
                </a:defRPr>
              </a:lvl9pPr>
            </a:lstStyle>
            <a:p>
              <a:pPr algn="ctr"/>
              <a:r>
                <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底座</a:t>
              </a:r>
              <a:endPar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5" name="矩形 184"/>
            <p:cNvSpPr/>
            <p:nvPr>
              <p:custDataLst>
                <p:tags r:id="rId8"/>
              </p:custDataLst>
            </p:nvPr>
          </p:nvSpPr>
          <p:spPr>
            <a:xfrm>
              <a:off x="752" y="6098"/>
              <a:ext cx="502" cy="1027"/>
            </a:xfrm>
            <a:prstGeom prst="rect">
              <a:avLst/>
            </a:prstGeom>
            <a:solidFill>
              <a:schemeClr val="accent6">
                <a:lumMod val="60000"/>
                <a:lumOff val="4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Text" lastClr="000000"/>
                  </a:solidFill>
                  <a:latin typeface="Calibri" panose="020F0502020204030204" pitchFamily="34" charset="0"/>
                  <a:ea typeface="+mn-ea"/>
                  <a:cs typeface="+mn-ea"/>
                </a:defRPr>
              </a:lvl1pPr>
              <a:lvl2pPr marL="457200" algn="l" defTabSz="914400" rtl="0" eaLnBrk="1" latinLnBrk="0" hangingPunct="1">
                <a:defRPr sz="1800" kern="1200">
                  <a:solidFill>
                    <a:sysClr val="windowText" lastClr="000000"/>
                  </a:solidFill>
                  <a:latin typeface="Calibri" panose="020F0502020204030204" pitchFamily="34" charset="0"/>
                  <a:ea typeface="+mn-ea"/>
                  <a:cs typeface="+mn-ea"/>
                </a:defRPr>
              </a:lvl2pPr>
              <a:lvl3pPr marL="914400" algn="l" defTabSz="914400" rtl="0" eaLnBrk="1" latinLnBrk="0" hangingPunct="1">
                <a:defRPr sz="1800" kern="1200">
                  <a:solidFill>
                    <a:sysClr val="windowText" lastClr="000000"/>
                  </a:solidFill>
                  <a:latin typeface="Calibri" panose="020F0502020204030204" pitchFamily="34" charset="0"/>
                  <a:ea typeface="+mn-ea"/>
                  <a:cs typeface="+mn-ea"/>
                </a:defRPr>
              </a:lvl3pPr>
              <a:lvl4pPr marL="1371600" algn="l" defTabSz="914400" rtl="0" eaLnBrk="1" latinLnBrk="0" hangingPunct="1">
                <a:defRPr sz="1800" kern="1200">
                  <a:solidFill>
                    <a:sysClr val="windowText" lastClr="000000"/>
                  </a:solidFill>
                  <a:latin typeface="Calibri" panose="020F0502020204030204" pitchFamily="34" charset="0"/>
                  <a:ea typeface="+mn-ea"/>
                  <a:cs typeface="+mn-ea"/>
                </a:defRPr>
              </a:lvl4pPr>
              <a:lvl5pPr marL="1828800" algn="l" defTabSz="914400" rtl="0" eaLnBrk="1" latinLnBrk="0" hangingPunct="1">
                <a:defRPr sz="1800" kern="1200">
                  <a:solidFill>
                    <a:sysClr val="windowText" lastClr="000000"/>
                  </a:solidFill>
                  <a:latin typeface="Calibri" panose="020F0502020204030204" pitchFamily="34" charset="0"/>
                  <a:ea typeface="+mn-ea"/>
                  <a:cs typeface="+mn-ea"/>
                </a:defRPr>
              </a:lvl5pPr>
              <a:lvl6pPr marL="2286000" algn="l" defTabSz="914400" rtl="0" eaLnBrk="1" latinLnBrk="0" hangingPunct="1">
                <a:defRPr sz="1800" kern="1200">
                  <a:solidFill>
                    <a:sysClr val="windowText" lastClr="000000"/>
                  </a:solidFill>
                  <a:latin typeface="Calibri" panose="020F0502020204030204" pitchFamily="34" charset="0"/>
                  <a:ea typeface="+mn-ea"/>
                  <a:cs typeface="+mn-ea"/>
                </a:defRPr>
              </a:lvl6pPr>
              <a:lvl7pPr marL="2743200" algn="l" defTabSz="914400" rtl="0" eaLnBrk="1" latinLnBrk="0" hangingPunct="1">
                <a:defRPr sz="1800" kern="1200">
                  <a:solidFill>
                    <a:sysClr val="windowText" lastClr="000000"/>
                  </a:solidFill>
                  <a:latin typeface="Calibri" panose="020F0502020204030204" pitchFamily="34" charset="0"/>
                  <a:ea typeface="+mn-ea"/>
                  <a:cs typeface="+mn-ea"/>
                </a:defRPr>
              </a:lvl7pPr>
              <a:lvl8pPr marL="3200400" algn="l" defTabSz="914400" rtl="0" eaLnBrk="1" latinLnBrk="0" hangingPunct="1">
                <a:defRPr sz="1800" kern="1200">
                  <a:solidFill>
                    <a:sysClr val="windowText" lastClr="000000"/>
                  </a:solidFill>
                  <a:latin typeface="Calibri" panose="020F0502020204030204" pitchFamily="34" charset="0"/>
                  <a:ea typeface="+mn-ea"/>
                  <a:cs typeface="+mn-ea"/>
                </a:defRPr>
              </a:lvl8pPr>
              <a:lvl9pPr marL="3657600" algn="l" defTabSz="914400" rtl="0" eaLnBrk="1" latinLnBrk="0" hangingPunct="1">
                <a:defRPr sz="1800" kern="1200">
                  <a:solidFill>
                    <a:sysClr val="windowText" lastClr="000000"/>
                  </a:solidFill>
                  <a:latin typeface="Calibri" panose="020F0502020204030204" pitchFamily="34" charset="0"/>
                  <a:ea typeface="+mn-ea"/>
                  <a:cs typeface="+mn-ea"/>
                </a:defRPr>
              </a:lvl9pPr>
            </a:lstStyle>
            <a:p>
              <a:pPr algn="ctr"/>
              <a:r>
                <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适配硬件</a:t>
              </a:r>
              <a:endPar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9" name="文本框 238"/>
            <p:cNvSpPr txBox="1"/>
            <p:nvPr>
              <p:custDataLst>
                <p:tags r:id="rId9"/>
              </p:custDataLst>
            </p:nvPr>
          </p:nvSpPr>
          <p:spPr>
            <a:xfrm>
              <a:off x="4018" y="5780"/>
              <a:ext cx="2225" cy="265"/>
            </a:xfrm>
            <a:prstGeom prst="rect">
              <a:avLst/>
            </a:prstGeom>
            <a:noFill/>
          </p:spPr>
          <p:txBody>
            <a:bodyPr wrap="square" rtlCol="0">
              <a:sp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00" b="1" i="0" u="none" strike="noStrike" kern="1200" cap="none" spc="133" normalizeH="0" baseline="0" noProof="0" dirty="0">
                  <a:ln>
                    <a:noFill/>
                  </a:ln>
                  <a:solidFill>
                    <a:prstClr val="black">
                      <a:lumMod val="75000"/>
                      <a:lumOff val="25000"/>
                    </a:prstClr>
                  </a:solidFill>
                  <a:effectLst/>
                  <a:uLnTx/>
                  <a:uFillTx/>
                  <a:sym typeface="+mn-ea"/>
                </a:rPr>
                <a:t>NB-IoT/Cat.1/4G</a:t>
              </a:r>
              <a:r>
                <a:rPr kumimoji="0" lang="zh-CN" altLang="en-US" sz="500" b="1" i="0" u="none" strike="noStrike" kern="1200" cap="none" spc="133" normalizeH="0" baseline="0" noProof="0" dirty="0">
                  <a:ln>
                    <a:noFill/>
                  </a:ln>
                  <a:solidFill>
                    <a:prstClr val="black">
                      <a:lumMod val="75000"/>
                      <a:lumOff val="25000"/>
                    </a:prstClr>
                  </a:solidFill>
                  <a:effectLst/>
                  <a:uLnTx/>
                  <a:uFillTx/>
                  <a:sym typeface="+mn-ea"/>
                </a:rPr>
                <a:t>网关</a:t>
              </a:r>
              <a:endParaRPr kumimoji="0" lang="zh-CN" altLang="en-US" sz="500" b="1" i="0" u="none" strike="noStrike" kern="1200" cap="none" spc="133" normalizeH="0" baseline="0" noProof="0" dirty="0">
                <a:ln>
                  <a:noFill/>
                </a:ln>
                <a:solidFill>
                  <a:prstClr val="black">
                    <a:lumMod val="75000"/>
                    <a:lumOff val="25000"/>
                  </a:prstClr>
                </a:solidFill>
                <a:effectLst/>
                <a:uLnTx/>
                <a:uFillTx/>
                <a:sym typeface="+mn-ea"/>
              </a:endParaRPr>
            </a:p>
          </p:txBody>
        </p:sp>
        <p:sp>
          <p:nvSpPr>
            <p:cNvPr id="210" name="矩形 209"/>
            <p:cNvSpPr/>
            <p:nvPr>
              <p:custDataLst>
                <p:tags r:id="rId10"/>
              </p:custDataLst>
            </p:nvPr>
          </p:nvSpPr>
          <p:spPr>
            <a:xfrm>
              <a:off x="1334" y="6099"/>
              <a:ext cx="7309" cy="1016"/>
            </a:xfrm>
            <a:prstGeom prst="rect">
              <a:avLst/>
            </a:prstGeom>
            <a:noFill/>
            <a:ln w="12700" cap="flat" cmpd="sng" algn="ctr">
              <a:solidFill>
                <a:schemeClr val="accent6">
                  <a:lumMod val="20000"/>
                  <a:lumOff val="8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1" name="矩形 57"/>
            <p:cNvSpPr/>
            <p:nvPr>
              <p:custDataLst>
                <p:tags r:id="rId11"/>
              </p:custDataLst>
            </p:nvPr>
          </p:nvSpPr>
          <p:spPr>
            <a:xfrm>
              <a:off x="1445" y="6830"/>
              <a:ext cx="976" cy="216"/>
            </a:xfrm>
            <a:prstGeom prst="rect">
              <a:avLst/>
            </a:prstGeom>
          </p:spPr>
          <p:txBody>
            <a:bodyPr wrap="square">
              <a:spAutoFit/>
            </a:bodyPr>
            <a:lstStyle/>
            <a:p>
              <a:pPr algn="ctr" fontAlgn="auto">
                <a:spcBef>
                  <a:spcPts val="0"/>
                </a:spcBef>
                <a:spcAft>
                  <a:spcPts val="0"/>
                </a:spcAft>
              </a:pPr>
              <a:r>
                <a:rPr lang="zh-CN" altLang="en-US" sz="300" dirty="0">
                  <a:latin typeface="微软雅黑" panose="020B0503020204020204" pitchFamily="34" charset="-122"/>
                  <a:ea typeface="微软雅黑" panose="020B0503020204020204" pitchFamily="34" charset="-122"/>
                  <a:sym typeface="宋体" panose="02010600030101010101" pitchFamily="2" charset="-122"/>
                </a:rPr>
                <a:t>独立式光电感烟探测器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2" name="矩形 57"/>
            <p:cNvSpPr/>
            <p:nvPr>
              <p:custDataLst>
                <p:tags r:id="rId12"/>
              </p:custDataLst>
            </p:nvPr>
          </p:nvSpPr>
          <p:spPr>
            <a:xfrm>
              <a:off x="2594" y="6818"/>
              <a:ext cx="991" cy="289"/>
            </a:xfrm>
            <a:prstGeom prst="rect">
              <a:avLst/>
            </a:prstGeom>
          </p:spPr>
          <p:txBody>
            <a:bodyPr wrap="square">
              <a:spAutoFit/>
            </a:bodyPr>
            <a:lstStyle/>
            <a:p>
              <a:pPr algn="ctr" fontAlgn="auto">
                <a:spcBef>
                  <a:spcPts val="0"/>
                </a:spcBef>
                <a:spcAft>
                  <a:spcPts val="0"/>
                </a:spcAft>
              </a:pPr>
              <a:r>
                <a:rPr lang="zh-CN" altLang="en-US" sz="300"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家用</a:t>
              </a:r>
              <a:r>
                <a:rPr lang="en-US" altLang="zh-CN" sz="3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00"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工商业用可燃气体探测器</a:t>
              </a:r>
              <a:endParaRPr lang="zh-CN" altLang="en-US" sz="300" noProof="1">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13" name="矩形 57"/>
            <p:cNvSpPr/>
            <p:nvPr>
              <p:custDataLst>
                <p:tags r:id="rId13"/>
              </p:custDataLst>
            </p:nvPr>
          </p:nvSpPr>
          <p:spPr>
            <a:xfrm>
              <a:off x="3605" y="6801"/>
              <a:ext cx="687" cy="253"/>
            </a:xfrm>
            <a:prstGeom prst="rect">
              <a:avLst/>
            </a:prstGeom>
          </p:spPr>
          <p:txBody>
            <a:bodyPr wrap="square">
              <a:spAutoFit/>
            </a:bodyPr>
            <a:lstStyle/>
            <a:p>
              <a:pPr algn="ctr" fontAlgn="auto">
                <a:lnSpc>
                  <a:spcPct val="150000"/>
                </a:lnSpc>
                <a:spcBef>
                  <a:spcPts val="0"/>
                </a:spcBef>
                <a:spcAft>
                  <a:spcPts val="0"/>
                </a:spcAft>
              </a:pPr>
              <a:r>
                <a:rPr lang="zh-CN" altLang="en-US" sz="300" dirty="0">
                  <a:latin typeface="微软雅黑" panose="020B0503020204020204" pitchFamily="34" charset="-122"/>
                  <a:ea typeface="微软雅黑" panose="020B0503020204020204" pitchFamily="34" charset="-122"/>
                  <a:sym typeface="宋体" panose="02010600030101010101" pitchFamily="2" charset="-122"/>
                </a:rPr>
                <a:t>一键报警器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4" name="矩形 57"/>
            <p:cNvSpPr/>
            <p:nvPr>
              <p:custDataLst>
                <p:tags r:id="rId14"/>
              </p:custDataLst>
            </p:nvPr>
          </p:nvSpPr>
          <p:spPr>
            <a:xfrm>
              <a:off x="4232" y="6801"/>
              <a:ext cx="747" cy="253"/>
            </a:xfrm>
            <a:prstGeom prst="rect">
              <a:avLst/>
            </a:prstGeom>
          </p:spPr>
          <p:txBody>
            <a:bodyPr wrap="square">
              <a:spAutoFit/>
            </a:bodyPr>
            <a:lstStyle/>
            <a:p>
              <a:pPr algn="ctr" fontAlgn="auto">
                <a:lnSpc>
                  <a:spcPct val="150000"/>
                </a:lnSpc>
                <a:spcBef>
                  <a:spcPts val="0"/>
                </a:spcBef>
                <a:spcAft>
                  <a:spcPts val="0"/>
                </a:spcAft>
              </a:pPr>
              <a:r>
                <a:rPr lang="zh-CN" altLang="en-US" sz="300" dirty="0">
                  <a:latin typeface="微软雅黑" panose="020B0503020204020204" pitchFamily="34" charset="-122"/>
                  <a:ea typeface="微软雅黑" panose="020B0503020204020204" pitchFamily="34" charset="-122"/>
                  <a:sym typeface="宋体" panose="02010600030101010101" pitchFamily="2" charset="-122"/>
                </a:rPr>
                <a:t>声光报警器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 name="矩形 57"/>
            <p:cNvSpPr/>
            <p:nvPr>
              <p:custDataLst>
                <p:tags r:id="rId15"/>
              </p:custDataLst>
            </p:nvPr>
          </p:nvSpPr>
          <p:spPr>
            <a:xfrm>
              <a:off x="4905" y="6773"/>
              <a:ext cx="606" cy="289"/>
            </a:xfrm>
            <a:prstGeom prst="rect">
              <a:avLst/>
            </a:prstGeom>
          </p:spPr>
          <p:txBody>
            <a:bodyPr wrap="square">
              <a:spAutoFit/>
            </a:bodyPr>
            <a:lstStyle/>
            <a:p>
              <a:pPr algn="ctr" fontAlgn="auto">
                <a:spcBef>
                  <a:spcPts val="0"/>
                </a:spcBef>
                <a:spcAft>
                  <a:spcPts val="0"/>
                </a:spcAft>
              </a:pPr>
              <a:r>
                <a:rPr lang="zh-CN" altLang="en-US" sz="300" dirty="0">
                  <a:latin typeface="微软雅黑" panose="020B0503020204020204" pitchFamily="34" charset="-122"/>
                  <a:ea typeface="微软雅黑" panose="020B0503020204020204" pitchFamily="34" charset="-122"/>
                  <a:sym typeface="宋体" panose="02010600030101010101" pitchFamily="2" charset="-122"/>
                </a:rPr>
                <a:t>组合式电气火灾探测器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6" name="矩形 57"/>
            <p:cNvSpPr/>
            <p:nvPr>
              <p:custDataLst>
                <p:tags r:id="rId16"/>
              </p:custDataLst>
            </p:nvPr>
          </p:nvSpPr>
          <p:spPr>
            <a:xfrm>
              <a:off x="5510" y="6773"/>
              <a:ext cx="581" cy="289"/>
            </a:xfrm>
            <a:prstGeom prst="rect">
              <a:avLst/>
            </a:prstGeom>
          </p:spPr>
          <p:txBody>
            <a:bodyPr wrap="square">
              <a:spAutoFit/>
            </a:bodyPr>
            <a:lstStyle/>
            <a:p>
              <a:pPr algn="ctr" fontAlgn="auto">
                <a:spcBef>
                  <a:spcPts val="0"/>
                </a:spcBef>
                <a:spcAft>
                  <a:spcPts val="0"/>
                </a:spcAft>
              </a:pPr>
              <a:r>
                <a:rPr lang="zh-CN" altLang="en-US" sz="300" dirty="0">
                  <a:latin typeface="微软雅黑" panose="020B0503020204020204" pitchFamily="34" charset="-122"/>
                  <a:ea typeface="微软雅黑" panose="020B0503020204020204" pitchFamily="34" charset="-122"/>
                  <a:sym typeface="宋体" panose="02010600030101010101" pitchFamily="2" charset="-122"/>
                </a:rPr>
                <a:t>电动车电池识别器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7" name="矩形 57"/>
            <p:cNvSpPr/>
            <p:nvPr>
              <p:custDataLst>
                <p:tags r:id="rId17"/>
              </p:custDataLst>
            </p:nvPr>
          </p:nvSpPr>
          <p:spPr>
            <a:xfrm>
              <a:off x="6119" y="6787"/>
              <a:ext cx="609" cy="289"/>
            </a:xfrm>
            <a:prstGeom prst="rect">
              <a:avLst/>
            </a:prstGeom>
          </p:spPr>
          <p:txBody>
            <a:bodyPr wrap="square">
              <a:spAutoFit/>
            </a:bodyPr>
            <a:lstStyle/>
            <a:p>
              <a:pPr algn="ctr" fontAlgn="auto">
                <a:spcBef>
                  <a:spcPts val="0"/>
                </a:spcBef>
                <a:spcAft>
                  <a:spcPts val="0"/>
                </a:spcAft>
              </a:pPr>
              <a:r>
                <a:rPr lang="zh-CN" altLang="en-US" sz="300" noProof="1">
                  <a:latin typeface="微软雅黑" panose="020B0503020204020204" pitchFamily="34" charset="-122"/>
                  <a:ea typeface="微软雅黑" panose="020B0503020204020204" pitchFamily="34" charset="-122"/>
                  <a:sym typeface="宋体" panose="02010600030101010101" pitchFamily="2" charset="-122"/>
                </a:rPr>
                <a:t>无线数字压力表</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18" name="矩形 57"/>
            <p:cNvSpPr/>
            <p:nvPr>
              <p:custDataLst>
                <p:tags r:id="rId18"/>
              </p:custDataLst>
            </p:nvPr>
          </p:nvSpPr>
          <p:spPr>
            <a:xfrm>
              <a:off x="6680" y="6773"/>
              <a:ext cx="593" cy="289"/>
            </a:xfrm>
            <a:prstGeom prst="rect">
              <a:avLst/>
            </a:prstGeom>
          </p:spPr>
          <p:txBody>
            <a:bodyPr wrap="square">
              <a:spAutoFit/>
            </a:bodyPr>
            <a:lstStyle/>
            <a:p>
              <a:pPr algn="ctr" fontAlgn="auto">
                <a:spcBef>
                  <a:spcPts val="0"/>
                </a:spcBef>
                <a:spcAft>
                  <a:spcPts val="0"/>
                </a:spcAft>
              </a:pPr>
              <a:r>
                <a:rPr lang="zh-CN" altLang="en-US" sz="300" noProof="1">
                  <a:latin typeface="微软雅黑" panose="020B0503020204020204" pitchFamily="34" charset="-122"/>
                  <a:ea typeface="微软雅黑" panose="020B0503020204020204" pitchFamily="34" charset="-122"/>
                  <a:sym typeface="宋体" panose="02010600030101010101" pitchFamily="2" charset="-122"/>
                </a:rPr>
                <a:t>无线数字液位计</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234" name="文本框 33"/>
            <p:cNvSpPr txBox="1">
              <a:spLocks noChangeArrowheads="1"/>
            </p:cNvSpPr>
            <p:nvPr>
              <p:custDataLst>
                <p:tags r:id="rId19"/>
              </p:custDataLst>
            </p:nvPr>
          </p:nvSpPr>
          <p:spPr bwMode="auto">
            <a:xfrm>
              <a:off x="1748" y="5117"/>
              <a:ext cx="911" cy="248"/>
            </a:xfrm>
            <a:prstGeom prst="rect">
              <a:avLst/>
            </a:prstGeom>
            <a:solidFill>
              <a:schemeClr val="accent6">
                <a:lumMod val="40000"/>
                <a:lumOff val="60000"/>
              </a:schemeClr>
            </a:solidFill>
          </p:spPr>
          <p:txBody>
            <a:bodyPr wrap="square" rtlCol="0" anchor="t">
              <a:no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500" b="1" spc="0" dirty="0">
                  <a:solidFill>
                    <a:schemeClr val="tx1"/>
                  </a:solidFill>
                  <a:sym typeface="Calibri" panose="020F0502020204030204" pitchFamily="34" charset="0"/>
                </a:rPr>
                <a:t>统一物模型</a:t>
              </a:r>
              <a:endParaRPr lang="zh-CN" altLang="en-US" sz="500" b="1" spc="0" dirty="0">
                <a:solidFill>
                  <a:schemeClr val="tx1"/>
                </a:solidFill>
                <a:sym typeface="Calibri" panose="020F0502020204030204" pitchFamily="34" charset="0"/>
              </a:endParaRPr>
            </a:p>
          </p:txBody>
        </p:sp>
        <p:sp>
          <p:nvSpPr>
            <p:cNvPr id="235" name="文本框 33"/>
            <p:cNvSpPr txBox="1">
              <a:spLocks noChangeArrowheads="1"/>
            </p:cNvSpPr>
            <p:nvPr>
              <p:custDataLst>
                <p:tags r:id="rId20"/>
              </p:custDataLst>
            </p:nvPr>
          </p:nvSpPr>
          <p:spPr bwMode="auto">
            <a:xfrm>
              <a:off x="1750" y="5405"/>
              <a:ext cx="911" cy="289"/>
            </a:xfrm>
            <a:prstGeom prst="rect">
              <a:avLst/>
            </a:prstGeom>
            <a:solidFill>
              <a:schemeClr val="accent6">
                <a:lumMod val="40000"/>
                <a:lumOff val="60000"/>
              </a:schemeClr>
            </a:solidFill>
          </p:spPr>
          <p:txBody>
            <a:bodyPr wrap="square" rtlCol="0" anchor="t">
              <a:sp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协议接入</a:t>
              </a:r>
              <a:endParaRPr lang="zh-CN" altLang="en-US" sz="600" b="1" spc="0" dirty="0">
                <a:solidFill>
                  <a:schemeClr val="tx1"/>
                </a:solidFill>
                <a:sym typeface="Calibri" panose="020F0502020204030204" pitchFamily="34" charset="0"/>
              </a:endParaRPr>
            </a:p>
          </p:txBody>
        </p:sp>
        <p:sp>
          <p:nvSpPr>
            <p:cNvPr id="236" name="文本框 33"/>
            <p:cNvSpPr txBox="1">
              <a:spLocks noChangeArrowheads="1"/>
            </p:cNvSpPr>
            <p:nvPr>
              <p:custDataLst>
                <p:tags r:id="rId21"/>
              </p:custDataLst>
            </p:nvPr>
          </p:nvSpPr>
          <p:spPr bwMode="auto">
            <a:xfrm>
              <a:off x="3614" y="5393"/>
              <a:ext cx="911" cy="289"/>
            </a:xfrm>
            <a:prstGeom prst="rect">
              <a:avLst/>
            </a:prstGeom>
            <a:solidFill>
              <a:schemeClr val="accent6">
                <a:lumMod val="40000"/>
                <a:lumOff val="60000"/>
              </a:schemeClr>
            </a:solidFill>
          </p:spPr>
          <p:txBody>
            <a:bodyPr wrap="square" rtlCol="0" anchor="t">
              <a:sp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数据推送</a:t>
              </a:r>
              <a:endParaRPr lang="zh-CN" altLang="en-US" sz="600" b="1" spc="0" dirty="0">
                <a:solidFill>
                  <a:schemeClr val="tx1"/>
                </a:solidFill>
                <a:sym typeface="Calibri" panose="020F0502020204030204" pitchFamily="34" charset="0"/>
              </a:endParaRPr>
            </a:p>
          </p:txBody>
        </p:sp>
        <p:sp>
          <p:nvSpPr>
            <p:cNvPr id="237" name="TextBox 123"/>
            <p:cNvSpPr/>
            <p:nvPr>
              <p:custDataLst>
                <p:tags r:id="rId22"/>
              </p:custDataLst>
            </p:nvPr>
          </p:nvSpPr>
          <p:spPr bwMode="auto">
            <a:xfrm>
              <a:off x="1333" y="4748"/>
              <a:ext cx="7309" cy="330"/>
            </a:xfrm>
            <a:prstGeom prst="rect">
              <a:avLst/>
            </a:prstGeom>
            <a:solidFill>
              <a:schemeClr val="accent6">
                <a:lumMod val="40000"/>
                <a:lumOff val="60000"/>
              </a:schemeClr>
            </a:solidFill>
            <a:ln>
              <a:noFill/>
            </a:ln>
          </p:spPr>
          <p:txBody>
            <a:bodyPr wrap="square" rtlCol="0" anchor="t" anchorCtr="0">
              <a:noAutofit/>
            </a:bodyPr>
            <a:lstStyle/>
            <a:p>
              <a:pPr lvl="0" algn="ctr">
                <a:buClrTx/>
                <a:buSzTx/>
                <a:buFontTx/>
              </a:pP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物联网中台（</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OneNET</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OnePark</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OnePower</a:t>
              </a:r>
              <a:r>
                <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endParaRPr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238" name="文本框 33"/>
            <p:cNvSpPr txBox="1">
              <a:spLocks noChangeArrowheads="1"/>
            </p:cNvSpPr>
            <p:nvPr>
              <p:custDataLst>
                <p:tags r:id="rId23"/>
              </p:custDataLst>
            </p:nvPr>
          </p:nvSpPr>
          <p:spPr bwMode="auto">
            <a:xfrm>
              <a:off x="5638" y="5402"/>
              <a:ext cx="911" cy="265"/>
            </a:xfrm>
            <a:prstGeom prst="rect">
              <a:avLst/>
            </a:prstGeom>
            <a:solidFill>
              <a:schemeClr val="accent6">
                <a:lumMod val="40000"/>
                <a:lumOff val="60000"/>
              </a:schemeClr>
            </a:solidFill>
          </p:spPr>
          <p:txBody>
            <a:bodyPr wrap="square" rtlCol="0" anchor="t">
              <a:sp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500" b="1" spc="0" dirty="0">
                  <a:solidFill>
                    <a:schemeClr val="tx1"/>
                  </a:solidFill>
                  <a:sym typeface="Calibri" panose="020F0502020204030204" pitchFamily="34" charset="0"/>
                </a:rPr>
                <a:t>物模型管理</a:t>
              </a:r>
              <a:endParaRPr lang="zh-CN" altLang="en-US" sz="500" b="1" spc="0" dirty="0">
                <a:solidFill>
                  <a:schemeClr val="tx1"/>
                </a:solidFill>
                <a:sym typeface="Calibri" panose="020F0502020204030204" pitchFamily="34" charset="0"/>
              </a:endParaRPr>
            </a:p>
          </p:txBody>
        </p:sp>
        <p:sp>
          <p:nvSpPr>
            <p:cNvPr id="239" name="文本框 33"/>
            <p:cNvSpPr txBox="1">
              <a:spLocks noChangeArrowheads="1"/>
            </p:cNvSpPr>
            <p:nvPr>
              <p:custDataLst>
                <p:tags r:id="rId24"/>
              </p:custDataLst>
            </p:nvPr>
          </p:nvSpPr>
          <p:spPr bwMode="auto">
            <a:xfrm>
              <a:off x="3614" y="5117"/>
              <a:ext cx="911" cy="249"/>
            </a:xfrm>
            <a:prstGeom prst="rect">
              <a:avLst/>
            </a:prstGeom>
            <a:solidFill>
              <a:schemeClr val="accent6">
                <a:lumMod val="40000"/>
                <a:lumOff val="60000"/>
              </a:schemeClr>
            </a:solidFill>
          </p:spPr>
          <p:txBody>
            <a:bodyPr wrap="square" rtlCol="0" anchor="t">
              <a:no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设备管理</a:t>
              </a:r>
              <a:endParaRPr lang="zh-CN" altLang="en-US" sz="600" b="1" spc="0" dirty="0">
                <a:solidFill>
                  <a:schemeClr val="tx1"/>
                </a:solidFill>
                <a:sym typeface="Calibri" panose="020F0502020204030204" pitchFamily="34" charset="0"/>
              </a:endParaRPr>
            </a:p>
          </p:txBody>
        </p:sp>
        <p:sp>
          <p:nvSpPr>
            <p:cNvPr id="240" name="文本框 33"/>
            <p:cNvSpPr txBox="1">
              <a:spLocks noChangeArrowheads="1"/>
            </p:cNvSpPr>
            <p:nvPr>
              <p:custDataLst>
                <p:tags r:id="rId25"/>
              </p:custDataLst>
            </p:nvPr>
          </p:nvSpPr>
          <p:spPr bwMode="auto">
            <a:xfrm>
              <a:off x="5638" y="5115"/>
              <a:ext cx="911" cy="249"/>
            </a:xfrm>
            <a:prstGeom prst="rect">
              <a:avLst/>
            </a:prstGeom>
            <a:solidFill>
              <a:schemeClr val="accent6">
                <a:lumMod val="40000"/>
                <a:lumOff val="60000"/>
              </a:schemeClr>
            </a:solidFill>
          </p:spPr>
          <p:txBody>
            <a:bodyPr wrap="square" rtlCol="0" anchor="t">
              <a:no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产品管理</a:t>
              </a:r>
              <a:endParaRPr lang="zh-CN" altLang="en-US" sz="600" b="1" spc="0" dirty="0">
                <a:solidFill>
                  <a:schemeClr val="tx1"/>
                </a:solidFill>
                <a:sym typeface="Calibri" panose="020F0502020204030204" pitchFamily="34" charset="0"/>
              </a:endParaRPr>
            </a:p>
          </p:txBody>
        </p:sp>
        <p:pic>
          <p:nvPicPr>
            <p:cNvPr id="248" name="图片 14"/>
            <p:cNvPicPr>
              <a:picLocks noChangeAspect="1"/>
            </p:cNvPicPr>
            <p:nvPr>
              <p:custDataLst>
                <p:tags r:id="rId26"/>
              </p:custDataLst>
            </p:nvPr>
          </p:nvPicPr>
          <p:blipFill>
            <a:blip r:embed="rId27">
              <a:clrChange>
                <a:clrFrom>
                  <a:srgbClr val="FEFEFE">
                    <a:alpha val="100000"/>
                  </a:srgbClr>
                </a:clrFrom>
                <a:clrTo>
                  <a:srgbClr val="FEFEFE">
                    <a:alpha val="100000"/>
                    <a:alpha val="0"/>
                  </a:srgbClr>
                </a:clrTo>
              </a:clrChange>
            </a:blip>
            <a:stretch>
              <a:fillRect/>
            </a:stretch>
          </p:blipFill>
          <p:spPr>
            <a:xfrm>
              <a:off x="1505" y="6424"/>
              <a:ext cx="296" cy="346"/>
            </a:xfrm>
            <a:prstGeom prst="rect">
              <a:avLst/>
            </a:prstGeom>
            <a:noFill/>
            <a:ln w="9525">
              <a:noFill/>
            </a:ln>
          </p:spPr>
        </p:pic>
        <p:pic>
          <p:nvPicPr>
            <p:cNvPr id="249" name="图片 248"/>
            <p:cNvPicPr>
              <a:picLocks noChangeAspect="1"/>
            </p:cNvPicPr>
            <p:nvPr>
              <p:custDataLst>
                <p:tags r:id="rId28"/>
              </p:custDataLst>
            </p:nvPr>
          </p:nvPicPr>
          <p:blipFill rotWithShape="1">
            <a:blip r:embed="rId29" cstate="print">
              <a:extLst>
                <a:ext uri="{28A0092B-C50C-407E-A947-70E740481C1C}">
                  <a14:useLocalDpi xmlns:a14="http://schemas.microsoft.com/office/drawing/2010/main" val="0"/>
                </a:ext>
              </a:extLst>
            </a:blip>
            <a:srcRect l="36393" t="8155" r="35388" b="21554"/>
            <a:stretch>
              <a:fillRect/>
            </a:stretch>
          </p:blipFill>
          <p:spPr>
            <a:xfrm>
              <a:off x="2694" y="6405"/>
              <a:ext cx="238" cy="353"/>
            </a:xfrm>
            <a:prstGeom prst="rect">
              <a:avLst/>
            </a:prstGeom>
          </p:spPr>
        </p:pic>
        <p:pic>
          <p:nvPicPr>
            <p:cNvPr id="250" name="图片 249"/>
            <p:cNvPicPr>
              <a:picLocks noChangeAspect="1"/>
            </p:cNvPicPr>
            <p:nvPr>
              <p:custDataLst>
                <p:tags r:id="rId30"/>
              </p:custDataLst>
            </p:nvPr>
          </p:nvPicPr>
          <p:blipFill>
            <a:blip r:embed="rId31" cstate="print">
              <a:extLst>
                <a:ext uri="{28A0092B-C50C-407E-A947-70E740481C1C}">
                  <a14:useLocalDpi xmlns:a14="http://schemas.microsoft.com/office/drawing/2010/main" val="0"/>
                </a:ext>
              </a:extLst>
            </a:blip>
            <a:stretch>
              <a:fillRect/>
            </a:stretch>
          </p:blipFill>
          <p:spPr>
            <a:xfrm>
              <a:off x="3187" y="6415"/>
              <a:ext cx="362" cy="398"/>
            </a:xfrm>
            <a:prstGeom prst="rect">
              <a:avLst/>
            </a:prstGeom>
          </p:spPr>
        </p:pic>
        <p:pic>
          <p:nvPicPr>
            <p:cNvPr id="251" name="图片 17"/>
            <p:cNvPicPr>
              <a:picLocks noChangeAspect="1"/>
            </p:cNvPicPr>
            <p:nvPr>
              <p:custDataLst>
                <p:tags r:id="rId32"/>
              </p:custDataLst>
            </p:nvPr>
          </p:nvPicPr>
          <p:blipFill>
            <a:blip r:embed="rId33"/>
            <a:stretch>
              <a:fillRect/>
            </a:stretch>
          </p:blipFill>
          <p:spPr>
            <a:xfrm>
              <a:off x="3885" y="6418"/>
              <a:ext cx="272" cy="322"/>
            </a:xfrm>
            <a:prstGeom prst="rect">
              <a:avLst/>
            </a:prstGeom>
            <a:noFill/>
            <a:ln w="9525">
              <a:noFill/>
            </a:ln>
          </p:spPr>
        </p:pic>
        <p:pic>
          <p:nvPicPr>
            <p:cNvPr id="252" name="图片 20"/>
            <p:cNvPicPr>
              <a:picLocks noChangeAspect="1"/>
            </p:cNvPicPr>
            <p:nvPr>
              <p:custDataLst>
                <p:tags r:id="rId34"/>
              </p:custDataLst>
            </p:nvPr>
          </p:nvPicPr>
          <p:blipFill>
            <a:blip r:embed="rId35">
              <a:clrChange>
                <a:clrFrom>
                  <a:srgbClr val="FFFFFF">
                    <a:alpha val="100000"/>
                  </a:srgbClr>
                </a:clrFrom>
                <a:clrTo>
                  <a:srgbClr val="FFFFFF">
                    <a:alpha val="100000"/>
                    <a:alpha val="0"/>
                  </a:srgbClr>
                </a:clrTo>
              </a:clrChange>
            </a:blip>
            <a:stretch>
              <a:fillRect/>
            </a:stretch>
          </p:blipFill>
          <p:spPr>
            <a:xfrm>
              <a:off x="4412" y="6430"/>
              <a:ext cx="309" cy="319"/>
            </a:xfrm>
            <a:prstGeom prst="rect">
              <a:avLst/>
            </a:prstGeom>
            <a:noFill/>
            <a:ln w="9525">
              <a:noFill/>
            </a:ln>
          </p:spPr>
        </p:pic>
        <p:pic>
          <p:nvPicPr>
            <p:cNvPr id="253" name="图片 252"/>
            <p:cNvPicPr>
              <a:picLocks noChangeAspect="1"/>
            </p:cNvPicPr>
            <p:nvPr>
              <p:custDataLst>
                <p:tags r:id="rId36"/>
              </p:custDataLst>
            </p:nvPr>
          </p:nvPicPr>
          <p:blipFill rotWithShape="1">
            <a:blip r:embed="rId37" cstate="print">
              <a:extLst>
                <a:ext uri="{28A0092B-C50C-407E-A947-70E740481C1C}">
                  <a14:useLocalDpi xmlns:a14="http://schemas.microsoft.com/office/drawing/2010/main" val="0"/>
                </a:ext>
              </a:extLst>
            </a:blip>
            <a:srcRect l="20017" t="14428" r="25274" b="14553"/>
            <a:stretch>
              <a:fillRect/>
            </a:stretch>
          </p:blipFill>
          <p:spPr>
            <a:xfrm>
              <a:off x="5034" y="6408"/>
              <a:ext cx="324" cy="316"/>
            </a:xfrm>
            <a:prstGeom prst="rect">
              <a:avLst/>
            </a:prstGeom>
          </p:spPr>
        </p:pic>
        <p:pic>
          <p:nvPicPr>
            <p:cNvPr id="255" name="图片 254"/>
            <p:cNvPicPr>
              <a:picLocks noChangeAspect="1"/>
            </p:cNvPicPr>
            <p:nvPr>
              <p:custDataLst>
                <p:tags r:id="rId38"/>
              </p:custDataLst>
            </p:nvPr>
          </p:nvPicPr>
          <p:blipFill>
            <a:blip r:embed="rId39" cstate="print">
              <a:extLst>
                <a:ext uri="{28A0092B-C50C-407E-A947-70E740481C1C}">
                  <a14:useLocalDpi xmlns:a14="http://schemas.microsoft.com/office/drawing/2010/main" val="0"/>
                </a:ext>
              </a:extLst>
            </a:blip>
            <a:stretch>
              <a:fillRect/>
            </a:stretch>
          </p:blipFill>
          <p:spPr>
            <a:xfrm>
              <a:off x="6246" y="6350"/>
              <a:ext cx="337" cy="420"/>
            </a:xfrm>
            <a:prstGeom prst="rect">
              <a:avLst/>
            </a:prstGeom>
          </p:spPr>
        </p:pic>
        <p:pic>
          <p:nvPicPr>
            <p:cNvPr id="256" name="图片 255"/>
            <p:cNvPicPr>
              <a:picLocks noChangeAspect="1"/>
            </p:cNvPicPr>
            <p:nvPr>
              <p:custDataLst>
                <p:tags r:id="rId40"/>
              </p:custDataLst>
            </p:nvPr>
          </p:nvPicPr>
          <p:blipFill>
            <a:blip r:embed="rId41" cstate="print">
              <a:extLst>
                <a:ext uri="{28A0092B-C50C-407E-A947-70E740481C1C}">
                  <a14:useLocalDpi xmlns:a14="http://schemas.microsoft.com/office/drawing/2010/main" val="0"/>
                </a:ext>
              </a:extLst>
            </a:blip>
            <a:stretch>
              <a:fillRect/>
            </a:stretch>
          </p:blipFill>
          <p:spPr>
            <a:xfrm>
              <a:off x="6682" y="6403"/>
              <a:ext cx="440" cy="381"/>
            </a:xfrm>
            <a:prstGeom prst="rect">
              <a:avLst/>
            </a:prstGeom>
          </p:spPr>
        </p:pic>
        <p:pic>
          <p:nvPicPr>
            <p:cNvPr id="8" name="图片 7"/>
            <p:cNvPicPr/>
            <p:nvPr>
              <p:custDataLst>
                <p:tags r:id="rId42"/>
              </p:custDataLst>
            </p:nvPr>
          </p:nvPicPr>
          <p:blipFill>
            <a:blip r:embed="rId43"/>
            <a:stretch>
              <a:fillRect/>
            </a:stretch>
          </p:blipFill>
          <p:spPr>
            <a:xfrm>
              <a:off x="1962" y="6414"/>
              <a:ext cx="448" cy="392"/>
            </a:xfrm>
            <a:prstGeom prst="rect">
              <a:avLst/>
            </a:prstGeom>
            <a:noFill/>
            <a:ln w="9525">
              <a:noFill/>
            </a:ln>
          </p:spPr>
        </p:pic>
        <p:sp>
          <p:nvSpPr>
            <p:cNvPr id="10" name="上箭头 54"/>
            <p:cNvSpPr/>
            <p:nvPr>
              <p:custDataLst>
                <p:tags r:id="rId44"/>
              </p:custDataLst>
            </p:nvPr>
          </p:nvSpPr>
          <p:spPr>
            <a:xfrm flipH="1">
              <a:off x="4718" y="4604"/>
              <a:ext cx="261" cy="120"/>
            </a:xfrm>
            <a:prstGeom prst="upArrow">
              <a:avLst/>
            </a:prstGeom>
            <a:solidFill>
              <a:schemeClr val="accent6">
                <a:lumMod val="60000"/>
                <a:lumOff val="40000"/>
              </a:schemeClr>
            </a:solidFill>
            <a:ln w="12700" cap="flat" cmpd="sng" algn="ctr">
              <a:noFill/>
              <a:prstDash val="solid"/>
              <a:miter lim="800000"/>
            </a:ln>
            <a:effectLst/>
          </p:spPr>
          <p:txBody>
            <a:bodyPr rtlCol="0" anchor="ctr"/>
            <a:lstStyle/>
            <a:p>
              <a:pPr algn="ctr"/>
              <a:endParaRPr lang="zh-CN" altLang="en-US" sz="6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p:cNvSpPr txBox="1"/>
            <p:nvPr>
              <p:custDataLst>
                <p:tags r:id="rId45"/>
              </p:custDataLst>
            </p:nvPr>
          </p:nvSpPr>
          <p:spPr>
            <a:xfrm>
              <a:off x="228" y="3439"/>
              <a:ext cx="693" cy="555"/>
            </a:xfrm>
            <a:prstGeom prst="rect">
              <a:avLst/>
            </a:prstGeom>
            <a:noFill/>
          </p:spPr>
          <p:txBody>
            <a:bodyPr wrap="square">
              <a:spAutoFit/>
            </a:bodyPr>
            <a:lstStyle/>
            <a:p>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a:t>
              </a:r>
              <a:endPar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rPr>
                <a:t>套</a:t>
              </a:r>
              <a:endParaRPr lang="zh-CN" altLang="en-US" sz="7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custDataLst>
                <p:tags r:id="rId46"/>
              </p:custDataLst>
            </p:nvPr>
          </p:nvSpPr>
          <p:spPr>
            <a:xfrm>
              <a:off x="752" y="2889"/>
              <a:ext cx="502" cy="1668"/>
            </a:xfrm>
            <a:prstGeom prst="rect">
              <a:avLst/>
            </a:prstGeom>
            <a:solidFill>
              <a:schemeClr val="accent6">
                <a:lumMod val="60000"/>
                <a:lumOff val="4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Text" lastClr="000000"/>
                  </a:solidFill>
                  <a:latin typeface="Calibri" panose="020F0502020204030204" pitchFamily="34" charset="0"/>
                  <a:ea typeface="+mn-ea"/>
                  <a:cs typeface="+mn-ea"/>
                </a:defRPr>
              </a:lvl1pPr>
              <a:lvl2pPr marL="457200" algn="l" defTabSz="914400" rtl="0" eaLnBrk="1" latinLnBrk="0" hangingPunct="1">
                <a:defRPr sz="1800" kern="1200">
                  <a:solidFill>
                    <a:sysClr val="windowText" lastClr="000000"/>
                  </a:solidFill>
                  <a:latin typeface="Calibri" panose="020F0502020204030204" pitchFamily="34" charset="0"/>
                  <a:ea typeface="+mn-ea"/>
                  <a:cs typeface="+mn-ea"/>
                </a:defRPr>
              </a:lvl2pPr>
              <a:lvl3pPr marL="914400" algn="l" defTabSz="914400" rtl="0" eaLnBrk="1" latinLnBrk="0" hangingPunct="1">
                <a:defRPr sz="1800" kern="1200">
                  <a:solidFill>
                    <a:sysClr val="windowText" lastClr="000000"/>
                  </a:solidFill>
                  <a:latin typeface="Calibri" panose="020F0502020204030204" pitchFamily="34" charset="0"/>
                  <a:ea typeface="+mn-ea"/>
                  <a:cs typeface="+mn-ea"/>
                </a:defRPr>
              </a:lvl3pPr>
              <a:lvl4pPr marL="1371600" algn="l" defTabSz="914400" rtl="0" eaLnBrk="1" latinLnBrk="0" hangingPunct="1">
                <a:defRPr sz="1800" kern="1200">
                  <a:solidFill>
                    <a:sysClr val="windowText" lastClr="000000"/>
                  </a:solidFill>
                  <a:latin typeface="Calibri" panose="020F0502020204030204" pitchFamily="34" charset="0"/>
                  <a:ea typeface="+mn-ea"/>
                  <a:cs typeface="+mn-ea"/>
                </a:defRPr>
              </a:lvl4pPr>
              <a:lvl5pPr marL="1828800" algn="l" defTabSz="914400" rtl="0" eaLnBrk="1" latinLnBrk="0" hangingPunct="1">
                <a:defRPr sz="1800" kern="1200">
                  <a:solidFill>
                    <a:sysClr val="windowText" lastClr="000000"/>
                  </a:solidFill>
                  <a:latin typeface="Calibri" panose="020F0502020204030204" pitchFamily="34" charset="0"/>
                  <a:ea typeface="+mn-ea"/>
                  <a:cs typeface="+mn-ea"/>
                </a:defRPr>
              </a:lvl5pPr>
              <a:lvl6pPr marL="2286000" algn="l" defTabSz="914400" rtl="0" eaLnBrk="1" latinLnBrk="0" hangingPunct="1">
                <a:defRPr sz="1800" kern="1200">
                  <a:solidFill>
                    <a:sysClr val="windowText" lastClr="000000"/>
                  </a:solidFill>
                  <a:latin typeface="Calibri" panose="020F0502020204030204" pitchFamily="34" charset="0"/>
                  <a:ea typeface="+mn-ea"/>
                  <a:cs typeface="+mn-ea"/>
                </a:defRPr>
              </a:lvl6pPr>
              <a:lvl7pPr marL="2743200" algn="l" defTabSz="914400" rtl="0" eaLnBrk="1" latinLnBrk="0" hangingPunct="1">
                <a:defRPr sz="1800" kern="1200">
                  <a:solidFill>
                    <a:sysClr val="windowText" lastClr="000000"/>
                  </a:solidFill>
                  <a:latin typeface="Calibri" panose="020F0502020204030204" pitchFamily="34" charset="0"/>
                  <a:ea typeface="+mn-ea"/>
                  <a:cs typeface="+mn-ea"/>
                </a:defRPr>
              </a:lvl7pPr>
              <a:lvl8pPr marL="3200400" algn="l" defTabSz="914400" rtl="0" eaLnBrk="1" latinLnBrk="0" hangingPunct="1">
                <a:defRPr sz="1800" kern="1200">
                  <a:solidFill>
                    <a:sysClr val="windowText" lastClr="000000"/>
                  </a:solidFill>
                  <a:latin typeface="Calibri" panose="020F0502020204030204" pitchFamily="34" charset="0"/>
                  <a:ea typeface="+mn-ea"/>
                  <a:cs typeface="+mn-ea"/>
                </a:defRPr>
              </a:lvl8pPr>
              <a:lvl9pPr marL="3657600" algn="l" defTabSz="914400" rtl="0" eaLnBrk="1" latinLnBrk="0" hangingPunct="1">
                <a:defRPr sz="1800" kern="1200">
                  <a:solidFill>
                    <a:sysClr val="windowText" lastClr="000000"/>
                  </a:solidFill>
                  <a:latin typeface="Calibri" panose="020F0502020204030204" pitchFamily="34" charset="0"/>
                  <a:ea typeface="+mn-ea"/>
                  <a:cs typeface="+mn-ea"/>
                </a:defRPr>
              </a:lvl9pPr>
            </a:lstStyle>
            <a:p>
              <a:pPr algn="ctr"/>
              <a:r>
                <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物联感知行业应用</a:t>
              </a:r>
              <a:endParaRPr lang="en-US" altLang="zh-CN"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 name="文本框 33"/>
            <p:cNvSpPr txBox="1">
              <a:spLocks noChangeArrowheads="1"/>
            </p:cNvSpPr>
            <p:nvPr>
              <p:custDataLst>
                <p:tags r:id="rId47"/>
              </p:custDataLst>
            </p:nvPr>
          </p:nvSpPr>
          <p:spPr bwMode="auto">
            <a:xfrm>
              <a:off x="7284" y="5393"/>
              <a:ext cx="911" cy="289"/>
            </a:xfrm>
            <a:prstGeom prst="rect">
              <a:avLst/>
            </a:prstGeom>
            <a:solidFill>
              <a:schemeClr val="accent6">
                <a:lumMod val="40000"/>
                <a:lumOff val="60000"/>
              </a:schemeClr>
            </a:solidFill>
          </p:spPr>
          <p:txBody>
            <a:bodyPr wrap="square" rtlCol="0" anchor="t">
              <a:sp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算法调度</a:t>
              </a:r>
              <a:endParaRPr lang="zh-CN" altLang="en-US" sz="600" b="1" spc="0" dirty="0">
                <a:solidFill>
                  <a:schemeClr val="tx1"/>
                </a:solidFill>
                <a:sym typeface="Calibri" panose="020F0502020204030204" pitchFamily="34" charset="0"/>
              </a:endParaRPr>
            </a:p>
          </p:txBody>
        </p:sp>
        <p:sp>
          <p:nvSpPr>
            <p:cNvPr id="52" name="文本框 33"/>
            <p:cNvSpPr txBox="1">
              <a:spLocks noChangeArrowheads="1"/>
            </p:cNvSpPr>
            <p:nvPr>
              <p:custDataLst>
                <p:tags r:id="rId48"/>
              </p:custDataLst>
            </p:nvPr>
          </p:nvSpPr>
          <p:spPr bwMode="auto">
            <a:xfrm>
              <a:off x="7284" y="5114"/>
              <a:ext cx="911" cy="250"/>
            </a:xfrm>
            <a:prstGeom prst="rect">
              <a:avLst/>
            </a:prstGeom>
            <a:solidFill>
              <a:schemeClr val="accent6">
                <a:lumMod val="40000"/>
                <a:lumOff val="60000"/>
              </a:schemeClr>
            </a:solidFill>
          </p:spPr>
          <p:txBody>
            <a:bodyPr wrap="square" rtlCol="0" anchor="t">
              <a:noAutofit/>
            </a:bodyPr>
            <a:lstStyle>
              <a:defPPr>
                <a:defRPr lang="zh-CN"/>
              </a:defPPr>
              <a:lvl1pPr algn="ctr">
                <a:defRPr sz="1100" spc="133">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lgn="ctr">
                <a:buClrTx/>
                <a:buSzTx/>
                <a:buFontTx/>
              </a:pPr>
              <a:r>
                <a:rPr lang="zh-CN" altLang="en-US" sz="600" b="1" spc="0" dirty="0">
                  <a:solidFill>
                    <a:schemeClr val="tx1"/>
                  </a:solidFill>
                  <a:sym typeface="Calibri" panose="020F0502020204030204" pitchFamily="34" charset="0"/>
                </a:rPr>
                <a:t>接口配置</a:t>
              </a:r>
              <a:endParaRPr lang="zh-CN" altLang="en-US" sz="600" b="1" spc="0" dirty="0">
                <a:solidFill>
                  <a:schemeClr val="tx1"/>
                </a:solidFill>
                <a:sym typeface="Calibri" panose="020F0502020204030204" pitchFamily="34" charset="0"/>
              </a:endParaRPr>
            </a:p>
          </p:txBody>
        </p:sp>
        <p:pic>
          <p:nvPicPr>
            <p:cNvPr id="107" name="图片 106" descr="摄像机最终版本.22"/>
            <p:cNvPicPr>
              <a:picLocks noChangeAspect="1"/>
            </p:cNvPicPr>
            <p:nvPr/>
          </p:nvPicPr>
          <p:blipFill>
            <a:blip r:embed="rId49" cstate="screen"/>
            <a:srcRect l="14947" t="29802" r="19632" b="13739"/>
            <a:stretch>
              <a:fillRect/>
            </a:stretch>
          </p:blipFill>
          <p:spPr>
            <a:xfrm>
              <a:off x="7408" y="6360"/>
              <a:ext cx="510" cy="427"/>
            </a:xfrm>
            <a:prstGeom prst="rect">
              <a:avLst/>
            </a:prstGeom>
            <a:ln>
              <a:noFill/>
            </a:ln>
          </p:spPr>
        </p:pic>
        <p:sp>
          <p:nvSpPr>
            <p:cNvPr id="54" name="矩形 57"/>
            <p:cNvSpPr/>
            <p:nvPr>
              <p:custDataLst>
                <p:tags r:id="rId50"/>
              </p:custDataLst>
            </p:nvPr>
          </p:nvSpPr>
          <p:spPr>
            <a:xfrm>
              <a:off x="7316" y="6784"/>
              <a:ext cx="782" cy="216"/>
            </a:xfrm>
            <a:prstGeom prst="rect">
              <a:avLst/>
            </a:prstGeom>
          </p:spPr>
          <p:txBody>
            <a:bodyPr wrap="square">
              <a:spAutoFit/>
            </a:bodyPr>
            <a:lstStyle/>
            <a:p>
              <a:pPr algn="ctr" fontAlgn="auto">
                <a:spcBef>
                  <a:spcPts val="0"/>
                </a:spcBef>
                <a:spcAft>
                  <a:spcPts val="0"/>
                </a:spcAft>
              </a:pPr>
              <a:r>
                <a:rPr lang="zh-CN" altLang="en-US" sz="300" noProof="1">
                  <a:latin typeface="微软雅黑" panose="020B0503020204020204" pitchFamily="34" charset="-122"/>
                  <a:ea typeface="微软雅黑" panose="020B0503020204020204" pitchFamily="34" charset="-122"/>
                  <a:sym typeface="宋体" panose="02010600030101010101" pitchFamily="2" charset="-122"/>
                </a:rPr>
                <a:t>摄像头</a:t>
              </a:r>
              <a:endParaRPr lang="zh-CN" altLang="en-US" sz="3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56" name="上箭头 54"/>
            <p:cNvSpPr/>
            <p:nvPr>
              <p:custDataLst>
                <p:tags r:id="rId51"/>
              </p:custDataLst>
            </p:nvPr>
          </p:nvSpPr>
          <p:spPr>
            <a:xfrm flipH="1">
              <a:off x="6861" y="5780"/>
              <a:ext cx="261" cy="221"/>
            </a:xfrm>
            <a:prstGeom prst="upArrow">
              <a:avLst/>
            </a:prstGeom>
            <a:solidFill>
              <a:schemeClr val="accent6">
                <a:lumMod val="60000"/>
                <a:lumOff val="40000"/>
              </a:schemeClr>
            </a:solidFill>
            <a:ln w="12700" cap="flat" cmpd="sng" algn="ctr">
              <a:noFill/>
              <a:prstDash val="solid"/>
              <a:miter lim="800000"/>
            </a:ln>
            <a:effectLst/>
          </p:spPr>
          <p:txBody>
            <a:bodyPr rtlCol="0" anchor="ctr"/>
            <a:lstStyle/>
            <a:p>
              <a:pPr algn="ctr"/>
              <a:endParaRPr lang="zh-CN" altLang="en-US" sz="6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49" name="图片 148"/>
            <p:cNvPicPr>
              <a:picLocks noChangeAspect="1"/>
            </p:cNvPicPr>
            <p:nvPr/>
          </p:nvPicPr>
          <p:blipFill>
            <a:blip r:embed="rId52"/>
            <a:stretch>
              <a:fillRect/>
            </a:stretch>
          </p:blipFill>
          <p:spPr>
            <a:xfrm>
              <a:off x="5532" y="6255"/>
              <a:ext cx="538" cy="558"/>
            </a:xfrm>
            <a:prstGeom prst="rect">
              <a:avLst/>
            </a:prstGeom>
          </p:spPr>
        </p:pic>
        <p:grpSp>
          <p:nvGrpSpPr>
            <p:cNvPr id="68" name="组合 67"/>
            <p:cNvGrpSpPr/>
            <p:nvPr/>
          </p:nvGrpSpPr>
          <p:grpSpPr>
            <a:xfrm>
              <a:off x="1411" y="3773"/>
              <a:ext cx="1333" cy="786"/>
              <a:chOff x="912" y="5636"/>
              <a:chExt cx="2376" cy="1174"/>
            </a:xfrm>
          </p:grpSpPr>
          <p:pic>
            <p:nvPicPr>
              <p:cNvPr id="60" name="图片 59"/>
              <p:cNvPicPr/>
              <p:nvPr>
                <p:custDataLst>
                  <p:tags r:id="rId53"/>
                </p:custDataLst>
              </p:nvPr>
            </p:nvPicPr>
            <p:blipFill>
              <a:blip r:embed="rId54"/>
              <a:stretch>
                <a:fillRect/>
              </a:stretch>
            </p:blipFill>
            <p:spPr>
              <a:xfrm>
                <a:off x="912" y="5636"/>
                <a:ext cx="2376" cy="1174"/>
              </a:xfrm>
              <a:prstGeom prst="rect">
                <a:avLst/>
              </a:prstGeom>
              <a:effectLst>
                <a:outerShdw blurRad="50800" dist="38100" dir="2700000" algn="tl" rotWithShape="0">
                  <a:prstClr val="black">
                    <a:alpha val="40000"/>
                  </a:prstClr>
                </a:outerShdw>
              </a:effectLst>
            </p:spPr>
          </p:pic>
          <p:sp>
            <p:nvSpPr>
              <p:cNvPr id="61" name="文本框 60"/>
              <p:cNvSpPr txBox="1"/>
              <p:nvPr>
                <p:custDataLst>
                  <p:tags r:id="rId55"/>
                </p:custDataLst>
              </p:nvPr>
            </p:nvSpPr>
            <p:spPr>
              <a:xfrm flipH="1">
                <a:off x="912" y="6017"/>
                <a:ext cx="2376" cy="432"/>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燃气监管</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grpSp>
        <p:pic>
          <p:nvPicPr>
            <p:cNvPr id="66" name="图片 65" descr="105"/>
            <p:cNvPicPr/>
            <p:nvPr>
              <p:custDataLst>
                <p:tags r:id="rId56"/>
              </p:custDataLst>
            </p:nvPr>
          </p:nvPicPr>
          <p:blipFill>
            <a:blip r:embed="rId57"/>
            <a:stretch>
              <a:fillRect/>
            </a:stretch>
          </p:blipFill>
          <p:spPr>
            <a:xfrm>
              <a:off x="1411" y="2889"/>
              <a:ext cx="1333" cy="786"/>
            </a:xfrm>
            <a:prstGeom prst="rect">
              <a:avLst/>
            </a:prstGeom>
            <a:effectLst>
              <a:outerShdw blurRad="50800" dist="38100" dir="2700000" algn="tl" rotWithShape="0">
                <a:prstClr val="black">
                  <a:alpha val="40000"/>
                </a:prstClr>
              </a:outerShdw>
            </a:effectLst>
          </p:spPr>
        </p:pic>
        <p:sp>
          <p:nvSpPr>
            <p:cNvPr id="67" name="文本框 66"/>
            <p:cNvSpPr txBox="1"/>
            <p:nvPr>
              <p:custDataLst>
                <p:tags r:id="rId58"/>
              </p:custDataLst>
            </p:nvPr>
          </p:nvSpPr>
          <p:spPr>
            <a:xfrm flipH="1">
              <a:off x="1411" y="3142"/>
              <a:ext cx="1333" cy="289"/>
            </a:xfrm>
            <a:prstGeom prst="rect">
              <a:avLst/>
            </a:prstGeom>
            <a:solidFill>
              <a:sysClr val="windowText" lastClr="000000">
                <a:alpha val="50000"/>
              </a:sysClr>
            </a:solidFill>
            <a:ln>
              <a:noFill/>
            </a:ln>
            <a:effectLst/>
          </p:spPr>
          <p:txBody>
            <a:bodyPr wrap="square" rtlCol="0">
              <a:spAutoFit/>
            </a:bodyPr>
            <a:lstStyle/>
            <a:p>
              <a:pPr algn="ctr"/>
              <a:r>
                <a:rPr lang="zh-CN" altLang="en-US" sz="600" b="1" dirty="0">
                  <a:solidFill>
                    <a:sysClr val="window" lastClr="FFFFFF"/>
                  </a:solidFill>
                  <a:latin typeface="微软雅黑" panose="020B0503020204020204" pitchFamily="34" charset="-122"/>
                  <a:ea typeface="微软雅黑" panose="020B0503020204020204" pitchFamily="34" charset="-122"/>
                </a:rPr>
                <a:t>智慧消防</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pic>
          <p:nvPicPr>
            <p:cNvPr id="58" name="图片 57"/>
            <p:cNvPicPr/>
            <p:nvPr/>
          </p:nvPicPr>
          <p:blipFill>
            <a:blip r:embed="rId59"/>
            <a:stretch>
              <a:fillRect/>
            </a:stretch>
          </p:blipFill>
          <p:spPr>
            <a:xfrm>
              <a:off x="2887" y="2889"/>
              <a:ext cx="1330" cy="784"/>
            </a:xfrm>
            <a:prstGeom prst="rect">
              <a:avLst/>
            </a:prstGeom>
            <a:noFill/>
            <a:ln w="9525">
              <a:noFill/>
            </a:ln>
            <a:effectLst>
              <a:outerShdw blurRad="50800" dist="38100" dir="2700000" algn="tl" rotWithShape="0">
                <a:prstClr val="black">
                  <a:alpha val="40000"/>
                </a:prstClr>
              </a:outerShdw>
            </a:effectLst>
          </p:spPr>
        </p:pic>
        <p:sp>
          <p:nvSpPr>
            <p:cNvPr id="59" name="文本框 58"/>
            <p:cNvSpPr txBox="1"/>
            <p:nvPr>
              <p:custDataLst>
                <p:tags r:id="rId60"/>
              </p:custDataLst>
            </p:nvPr>
          </p:nvSpPr>
          <p:spPr>
            <a:xfrm flipH="1">
              <a:off x="2887" y="3141"/>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智慧楼宇</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pic>
          <p:nvPicPr>
            <p:cNvPr id="71" name="图片 70"/>
            <p:cNvPicPr>
              <a:picLocks noChangeAspect="1"/>
            </p:cNvPicPr>
            <p:nvPr/>
          </p:nvPicPr>
          <p:blipFill>
            <a:blip r:embed="rId61"/>
            <a:stretch>
              <a:fillRect/>
            </a:stretch>
          </p:blipFill>
          <p:spPr>
            <a:xfrm>
              <a:off x="2887" y="3773"/>
              <a:ext cx="1330" cy="787"/>
            </a:xfrm>
            <a:prstGeom prst="rect">
              <a:avLst/>
            </a:prstGeom>
            <a:effectLst>
              <a:outerShdw blurRad="50800" dist="38100" dir="2700000" algn="tl" rotWithShape="0">
                <a:prstClr val="black">
                  <a:alpha val="40000"/>
                </a:prstClr>
              </a:outerShdw>
            </a:effectLst>
          </p:spPr>
        </p:pic>
        <p:sp>
          <p:nvSpPr>
            <p:cNvPr id="74" name="文本框 73"/>
            <p:cNvSpPr txBox="1"/>
            <p:nvPr>
              <p:custDataLst>
                <p:tags r:id="rId62"/>
              </p:custDataLst>
            </p:nvPr>
          </p:nvSpPr>
          <p:spPr>
            <a:xfrm flipH="1">
              <a:off x="2887" y="4057"/>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无纸化办公</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63"/>
            <a:stretch>
              <a:fillRect/>
            </a:stretch>
          </p:blipFill>
          <p:spPr>
            <a:xfrm>
              <a:off x="4379" y="2889"/>
              <a:ext cx="1330" cy="784"/>
            </a:xfrm>
            <a:prstGeom prst="rect">
              <a:avLst/>
            </a:prstGeom>
            <a:effectLst>
              <a:outerShdw blurRad="50800" dist="38100" dir="2700000" algn="tl" rotWithShape="0">
                <a:prstClr val="black">
                  <a:alpha val="40000"/>
                </a:prstClr>
              </a:outerShdw>
            </a:effectLst>
          </p:spPr>
        </p:pic>
        <p:sp>
          <p:nvSpPr>
            <p:cNvPr id="76" name="文本框 75"/>
            <p:cNvSpPr txBox="1"/>
            <p:nvPr>
              <p:custDataLst>
                <p:tags r:id="rId64"/>
              </p:custDataLst>
            </p:nvPr>
          </p:nvSpPr>
          <p:spPr>
            <a:xfrm flipH="1">
              <a:off x="4379" y="3142"/>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智慧路灯</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sp>
          <p:nvSpPr>
            <p:cNvPr id="77" name="矩形 57"/>
            <p:cNvSpPr/>
            <p:nvPr>
              <p:custDataLst>
                <p:tags r:id="rId65"/>
              </p:custDataLst>
            </p:nvPr>
          </p:nvSpPr>
          <p:spPr>
            <a:xfrm>
              <a:off x="7802" y="6537"/>
              <a:ext cx="782" cy="192"/>
            </a:xfrm>
            <a:prstGeom prst="rect">
              <a:avLst/>
            </a:prstGeom>
          </p:spPr>
          <p:txBody>
            <a:bodyPr wrap="square">
              <a:spAutoFit/>
            </a:bodyPr>
            <a:lstStyle/>
            <a:p>
              <a:pPr algn="ctr" fontAlgn="auto">
                <a:spcBef>
                  <a:spcPts val="0"/>
                </a:spcBef>
                <a:spcAft>
                  <a:spcPts val="0"/>
                </a:spcAft>
              </a:pPr>
              <a:r>
                <a:rPr lang="en-US" altLang="zh-CN" sz="200" noProof="1">
                  <a:latin typeface="微软雅黑" panose="020B0503020204020204" pitchFamily="34" charset="-122"/>
                  <a:ea typeface="微软雅黑" panose="020B0503020204020204" pitchFamily="34" charset="-122"/>
                  <a:sym typeface="宋体" panose="02010600030101010101" pitchFamily="2" charset="-122"/>
                </a:rPr>
                <a:t>.........</a:t>
              </a:r>
              <a:endParaRPr lang="en-US" altLang="zh-CN" sz="200" noProof="1">
                <a:latin typeface="微软雅黑" panose="020B0503020204020204" pitchFamily="34" charset="-122"/>
                <a:ea typeface="微软雅黑" panose="020B0503020204020204" pitchFamily="34" charset="-122"/>
                <a:sym typeface="宋体" panose="02010600030101010101" pitchFamily="2" charset="-122"/>
              </a:endParaRPr>
            </a:p>
          </p:txBody>
        </p:sp>
        <p:pic>
          <p:nvPicPr>
            <p:cNvPr id="78" name="图片 77"/>
            <p:cNvPicPr>
              <a:picLocks noChangeAspect="1"/>
            </p:cNvPicPr>
            <p:nvPr/>
          </p:nvPicPr>
          <p:blipFill>
            <a:blip r:embed="rId66"/>
            <a:stretch>
              <a:fillRect/>
            </a:stretch>
          </p:blipFill>
          <p:spPr>
            <a:xfrm>
              <a:off x="4379" y="3773"/>
              <a:ext cx="1330" cy="785"/>
            </a:xfrm>
            <a:prstGeom prst="rect">
              <a:avLst/>
            </a:prstGeom>
            <a:effectLst>
              <a:outerShdw blurRad="50800" dist="38100" dir="2700000" algn="tl" rotWithShape="0">
                <a:prstClr val="black">
                  <a:alpha val="40000"/>
                </a:prstClr>
              </a:outerShdw>
            </a:effectLst>
          </p:spPr>
        </p:pic>
        <p:sp>
          <p:nvSpPr>
            <p:cNvPr id="79" name="文本框 78"/>
            <p:cNvSpPr txBox="1"/>
            <p:nvPr>
              <p:custDataLst>
                <p:tags r:id="rId67"/>
              </p:custDataLst>
            </p:nvPr>
          </p:nvSpPr>
          <p:spPr>
            <a:xfrm flipH="1">
              <a:off x="4379" y="4028"/>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智慧看护</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68"/>
            <a:stretch>
              <a:fillRect/>
            </a:stretch>
          </p:blipFill>
          <p:spPr>
            <a:xfrm>
              <a:off x="5844" y="2889"/>
              <a:ext cx="1330" cy="757"/>
            </a:xfrm>
            <a:prstGeom prst="rect">
              <a:avLst/>
            </a:prstGeom>
            <a:effectLst>
              <a:outerShdw blurRad="50800" dist="38100" dir="2700000" algn="tl" rotWithShape="0">
                <a:prstClr val="black">
                  <a:alpha val="40000"/>
                </a:prstClr>
              </a:outerShdw>
            </a:effectLst>
          </p:spPr>
        </p:pic>
        <p:sp>
          <p:nvSpPr>
            <p:cNvPr id="81" name="文本框 80"/>
            <p:cNvSpPr txBox="1"/>
            <p:nvPr>
              <p:custDataLst>
                <p:tags r:id="rId69"/>
              </p:custDataLst>
            </p:nvPr>
          </p:nvSpPr>
          <p:spPr>
            <a:xfrm flipH="1">
              <a:off x="5844" y="3142"/>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网约房管理</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sp>
          <p:nvSpPr>
            <p:cNvPr id="82" name="文本框 81"/>
            <p:cNvSpPr txBox="1"/>
            <p:nvPr>
              <p:custDataLst>
                <p:tags r:id="rId70"/>
              </p:custDataLst>
            </p:nvPr>
          </p:nvSpPr>
          <p:spPr>
            <a:xfrm flipH="1">
              <a:off x="5844" y="4028"/>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智慧工地</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sp>
          <p:nvSpPr>
            <p:cNvPr id="84" name="文本框 83"/>
            <p:cNvSpPr txBox="1"/>
            <p:nvPr>
              <p:custDataLst>
                <p:tags r:id="rId71"/>
              </p:custDataLst>
            </p:nvPr>
          </p:nvSpPr>
          <p:spPr>
            <a:xfrm flipH="1">
              <a:off x="7312" y="4028"/>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其余适配应用</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72"/>
            <a:stretch>
              <a:fillRect/>
            </a:stretch>
          </p:blipFill>
          <p:spPr>
            <a:xfrm>
              <a:off x="7323" y="2889"/>
              <a:ext cx="1317" cy="758"/>
            </a:xfrm>
            <a:prstGeom prst="rect">
              <a:avLst/>
            </a:prstGeom>
            <a:effectLst>
              <a:outerShdw blurRad="50800" dist="38100" dir="2700000" algn="tl" rotWithShape="0">
                <a:prstClr val="black">
                  <a:alpha val="40000"/>
                </a:prstClr>
              </a:outerShdw>
            </a:effectLst>
          </p:spPr>
        </p:pic>
        <p:sp>
          <p:nvSpPr>
            <p:cNvPr id="83" name="文本框 82"/>
            <p:cNvSpPr txBox="1"/>
            <p:nvPr>
              <p:custDataLst>
                <p:tags r:id="rId73"/>
              </p:custDataLst>
            </p:nvPr>
          </p:nvSpPr>
          <p:spPr>
            <a:xfrm flipH="1">
              <a:off x="7312" y="3136"/>
              <a:ext cx="1330" cy="289"/>
            </a:xfrm>
            <a:prstGeom prst="rect">
              <a:avLst/>
            </a:prstGeom>
            <a:solidFill>
              <a:sysClr val="windowText" lastClr="000000">
                <a:alpha val="50000"/>
              </a:sysClr>
            </a:solidFill>
            <a:ln>
              <a:noFill/>
            </a:ln>
            <a:effectLst/>
          </p:spPr>
          <p:txBody>
            <a:bodyPr wrap="square" rtlCol="0">
              <a:spAutoFit/>
            </a:bodyPr>
            <a:lstStyle>
              <a:defPPr>
                <a:defRPr lang="zh-CN"/>
              </a:defPPr>
              <a:lvl1pPr algn="ctr">
                <a:defRPr sz="1200"/>
              </a:lvl1pPr>
            </a:lstStyle>
            <a:p>
              <a:r>
                <a:rPr lang="zh-CN" altLang="en-US" sz="600" b="1" dirty="0">
                  <a:solidFill>
                    <a:sysClr val="window" lastClr="FFFFFF"/>
                  </a:solidFill>
                  <a:latin typeface="微软雅黑" panose="020B0503020204020204" pitchFamily="34" charset="-122"/>
                  <a:ea typeface="微软雅黑" panose="020B0503020204020204" pitchFamily="34" charset="-122"/>
                </a:rPr>
                <a:t>智慧充电</a:t>
              </a:r>
              <a:endParaRPr lang="zh-CN" altLang="en-US" sz="600" b="1" dirty="0">
                <a:solidFill>
                  <a:sysClr val="window" lastClr="FFFFFF"/>
                </a:solidFill>
                <a:latin typeface="微软雅黑" panose="020B0503020204020204" pitchFamily="34" charset="-122"/>
                <a:ea typeface="微软雅黑" panose="020B0503020204020204" pitchFamily="34" charset="-122"/>
              </a:endParaRPr>
            </a:p>
          </p:txBody>
        </p:sp>
        <p:sp>
          <p:nvSpPr>
            <p:cNvPr id="89" name="矩形 88"/>
            <p:cNvSpPr/>
            <p:nvPr>
              <p:custDataLst>
                <p:tags r:id="rId74"/>
              </p:custDataLst>
            </p:nvPr>
          </p:nvSpPr>
          <p:spPr>
            <a:xfrm>
              <a:off x="754" y="7348"/>
              <a:ext cx="502" cy="528"/>
            </a:xfrm>
            <a:prstGeom prst="rect">
              <a:avLst/>
            </a:prstGeom>
            <a:solidFill>
              <a:schemeClr val="accent6">
                <a:lumMod val="60000"/>
                <a:lumOff val="4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Text" lastClr="000000"/>
                  </a:solidFill>
                  <a:latin typeface="Calibri" panose="020F0502020204030204" pitchFamily="34" charset="0"/>
                  <a:ea typeface="+mn-ea"/>
                  <a:cs typeface="+mn-ea"/>
                </a:defRPr>
              </a:lvl1pPr>
              <a:lvl2pPr marL="457200" algn="l" defTabSz="914400" rtl="0" eaLnBrk="1" latinLnBrk="0" hangingPunct="1">
                <a:defRPr sz="1800" kern="1200">
                  <a:solidFill>
                    <a:sysClr val="windowText" lastClr="000000"/>
                  </a:solidFill>
                  <a:latin typeface="Calibri" panose="020F0502020204030204" pitchFamily="34" charset="0"/>
                  <a:ea typeface="+mn-ea"/>
                  <a:cs typeface="+mn-ea"/>
                </a:defRPr>
              </a:lvl2pPr>
              <a:lvl3pPr marL="914400" algn="l" defTabSz="914400" rtl="0" eaLnBrk="1" latinLnBrk="0" hangingPunct="1">
                <a:defRPr sz="1800" kern="1200">
                  <a:solidFill>
                    <a:sysClr val="windowText" lastClr="000000"/>
                  </a:solidFill>
                  <a:latin typeface="Calibri" panose="020F0502020204030204" pitchFamily="34" charset="0"/>
                  <a:ea typeface="+mn-ea"/>
                  <a:cs typeface="+mn-ea"/>
                </a:defRPr>
              </a:lvl3pPr>
              <a:lvl4pPr marL="1371600" algn="l" defTabSz="914400" rtl="0" eaLnBrk="1" latinLnBrk="0" hangingPunct="1">
                <a:defRPr sz="1800" kern="1200">
                  <a:solidFill>
                    <a:sysClr val="windowText" lastClr="000000"/>
                  </a:solidFill>
                  <a:latin typeface="Calibri" panose="020F0502020204030204" pitchFamily="34" charset="0"/>
                  <a:ea typeface="+mn-ea"/>
                  <a:cs typeface="+mn-ea"/>
                </a:defRPr>
              </a:lvl4pPr>
              <a:lvl5pPr marL="1828800" algn="l" defTabSz="914400" rtl="0" eaLnBrk="1" latinLnBrk="0" hangingPunct="1">
                <a:defRPr sz="1800" kern="1200">
                  <a:solidFill>
                    <a:sysClr val="windowText" lastClr="000000"/>
                  </a:solidFill>
                  <a:latin typeface="Calibri" panose="020F0502020204030204" pitchFamily="34" charset="0"/>
                  <a:ea typeface="+mn-ea"/>
                  <a:cs typeface="+mn-ea"/>
                </a:defRPr>
              </a:lvl5pPr>
              <a:lvl6pPr marL="2286000" algn="l" defTabSz="914400" rtl="0" eaLnBrk="1" latinLnBrk="0" hangingPunct="1">
                <a:defRPr sz="1800" kern="1200">
                  <a:solidFill>
                    <a:sysClr val="windowText" lastClr="000000"/>
                  </a:solidFill>
                  <a:latin typeface="Calibri" panose="020F0502020204030204" pitchFamily="34" charset="0"/>
                  <a:ea typeface="+mn-ea"/>
                  <a:cs typeface="+mn-ea"/>
                </a:defRPr>
              </a:lvl6pPr>
              <a:lvl7pPr marL="2743200" algn="l" defTabSz="914400" rtl="0" eaLnBrk="1" latinLnBrk="0" hangingPunct="1">
                <a:defRPr sz="1800" kern="1200">
                  <a:solidFill>
                    <a:sysClr val="windowText" lastClr="000000"/>
                  </a:solidFill>
                  <a:latin typeface="Calibri" panose="020F0502020204030204" pitchFamily="34" charset="0"/>
                  <a:ea typeface="+mn-ea"/>
                  <a:cs typeface="+mn-ea"/>
                </a:defRPr>
              </a:lvl7pPr>
              <a:lvl8pPr marL="3200400" algn="l" defTabSz="914400" rtl="0" eaLnBrk="1" latinLnBrk="0" hangingPunct="1">
                <a:defRPr sz="1800" kern="1200">
                  <a:solidFill>
                    <a:sysClr val="windowText" lastClr="000000"/>
                  </a:solidFill>
                  <a:latin typeface="Calibri" panose="020F0502020204030204" pitchFamily="34" charset="0"/>
                  <a:ea typeface="+mn-ea"/>
                  <a:cs typeface="+mn-ea"/>
                </a:defRPr>
              </a:lvl8pPr>
              <a:lvl9pPr marL="3657600" algn="l" defTabSz="914400" rtl="0" eaLnBrk="1" latinLnBrk="0" hangingPunct="1">
                <a:defRPr sz="1800" kern="1200">
                  <a:solidFill>
                    <a:sysClr val="windowText" lastClr="000000"/>
                  </a:solidFill>
                  <a:latin typeface="Calibri" panose="020F0502020204030204" pitchFamily="34" charset="0"/>
                  <a:ea typeface="+mn-ea"/>
                  <a:cs typeface="+mn-ea"/>
                </a:defRPr>
              </a:lvl9pPr>
            </a:lstStyle>
            <a:p>
              <a:pPr algn="ctr"/>
              <a:r>
                <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模组</a:t>
              </a:r>
              <a:endPar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0" name="矩形 89"/>
            <p:cNvSpPr/>
            <p:nvPr>
              <p:custDataLst>
                <p:tags r:id="rId75"/>
              </p:custDataLst>
            </p:nvPr>
          </p:nvSpPr>
          <p:spPr>
            <a:xfrm>
              <a:off x="1336" y="7349"/>
              <a:ext cx="5257" cy="526"/>
            </a:xfrm>
            <a:prstGeom prst="rect">
              <a:avLst/>
            </a:prstGeom>
            <a:noFill/>
            <a:ln w="12700" cap="flat" cmpd="sng" algn="ctr">
              <a:solidFill>
                <a:schemeClr val="accent6">
                  <a:lumMod val="20000"/>
                  <a:lumOff val="8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1" name="文本框 90"/>
            <p:cNvSpPr txBox="1"/>
            <p:nvPr>
              <p:custDataLst>
                <p:tags r:id="rId76"/>
              </p:custDataLst>
            </p:nvPr>
          </p:nvSpPr>
          <p:spPr>
            <a:xfrm>
              <a:off x="237" y="7361"/>
              <a:ext cx="509" cy="435"/>
            </a:xfrm>
            <a:prstGeom prst="rect">
              <a:avLst/>
            </a:prstGeom>
            <a:noFill/>
          </p:spPr>
          <p:txBody>
            <a:bodyPr wrap="square">
              <a:noAutofit/>
            </a:bodyPr>
            <a:lstStyle/>
            <a:p>
              <a:r>
                <a:rPr lang="en-US" altLang="zh-CN" sz="1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700" b="1" dirty="0">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7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矩形 91"/>
            <p:cNvSpPr/>
            <p:nvPr>
              <p:custDataLst>
                <p:tags r:id="rId77"/>
              </p:custDataLst>
            </p:nvPr>
          </p:nvSpPr>
          <p:spPr>
            <a:xfrm>
              <a:off x="7883" y="7361"/>
              <a:ext cx="760" cy="528"/>
            </a:xfrm>
            <a:prstGeom prst="rect">
              <a:avLst/>
            </a:prstGeom>
            <a:solidFill>
              <a:schemeClr val="accent6">
                <a:lumMod val="60000"/>
                <a:lumOff val="4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ysClr val="windowText" lastClr="000000"/>
                  </a:solidFill>
                  <a:latin typeface="Calibri" panose="020F0502020204030204" pitchFamily="34" charset="0"/>
                  <a:ea typeface="+mn-ea"/>
                  <a:cs typeface="+mn-ea"/>
                </a:defRPr>
              </a:lvl1pPr>
              <a:lvl2pPr marL="457200" algn="l" defTabSz="914400" rtl="0" eaLnBrk="1" latinLnBrk="0" hangingPunct="1">
                <a:defRPr sz="1800" kern="1200">
                  <a:solidFill>
                    <a:sysClr val="windowText" lastClr="000000"/>
                  </a:solidFill>
                  <a:latin typeface="Calibri" panose="020F0502020204030204" pitchFamily="34" charset="0"/>
                  <a:ea typeface="+mn-ea"/>
                  <a:cs typeface="+mn-ea"/>
                </a:defRPr>
              </a:lvl2pPr>
              <a:lvl3pPr marL="914400" algn="l" defTabSz="914400" rtl="0" eaLnBrk="1" latinLnBrk="0" hangingPunct="1">
                <a:defRPr sz="1800" kern="1200">
                  <a:solidFill>
                    <a:sysClr val="windowText" lastClr="000000"/>
                  </a:solidFill>
                  <a:latin typeface="Calibri" panose="020F0502020204030204" pitchFamily="34" charset="0"/>
                  <a:ea typeface="+mn-ea"/>
                  <a:cs typeface="+mn-ea"/>
                </a:defRPr>
              </a:lvl3pPr>
              <a:lvl4pPr marL="1371600" algn="l" defTabSz="914400" rtl="0" eaLnBrk="1" latinLnBrk="0" hangingPunct="1">
                <a:defRPr sz="1800" kern="1200">
                  <a:solidFill>
                    <a:sysClr val="windowText" lastClr="000000"/>
                  </a:solidFill>
                  <a:latin typeface="Calibri" panose="020F0502020204030204" pitchFamily="34" charset="0"/>
                  <a:ea typeface="+mn-ea"/>
                  <a:cs typeface="+mn-ea"/>
                </a:defRPr>
              </a:lvl4pPr>
              <a:lvl5pPr marL="1828800" algn="l" defTabSz="914400" rtl="0" eaLnBrk="1" latinLnBrk="0" hangingPunct="1">
                <a:defRPr sz="1800" kern="1200">
                  <a:solidFill>
                    <a:sysClr val="windowText" lastClr="000000"/>
                  </a:solidFill>
                  <a:latin typeface="Calibri" panose="020F0502020204030204" pitchFamily="34" charset="0"/>
                  <a:ea typeface="+mn-ea"/>
                  <a:cs typeface="+mn-ea"/>
                </a:defRPr>
              </a:lvl5pPr>
              <a:lvl6pPr marL="2286000" algn="l" defTabSz="914400" rtl="0" eaLnBrk="1" latinLnBrk="0" hangingPunct="1">
                <a:defRPr sz="1800" kern="1200">
                  <a:solidFill>
                    <a:sysClr val="windowText" lastClr="000000"/>
                  </a:solidFill>
                  <a:latin typeface="Calibri" panose="020F0502020204030204" pitchFamily="34" charset="0"/>
                  <a:ea typeface="+mn-ea"/>
                  <a:cs typeface="+mn-ea"/>
                </a:defRPr>
              </a:lvl6pPr>
              <a:lvl7pPr marL="2743200" algn="l" defTabSz="914400" rtl="0" eaLnBrk="1" latinLnBrk="0" hangingPunct="1">
                <a:defRPr sz="1800" kern="1200">
                  <a:solidFill>
                    <a:sysClr val="windowText" lastClr="000000"/>
                  </a:solidFill>
                  <a:latin typeface="Calibri" panose="020F0502020204030204" pitchFamily="34" charset="0"/>
                  <a:ea typeface="+mn-ea"/>
                  <a:cs typeface="+mn-ea"/>
                </a:defRPr>
              </a:lvl7pPr>
              <a:lvl8pPr marL="3200400" algn="l" defTabSz="914400" rtl="0" eaLnBrk="1" latinLnBrk="0" hangingPunct="1">
                <a:defRPr sz="1800" kern="1200">
                  <a:solidFill>
                    <a:sysClr val="windowText" lastClr="000000"/>
                  </a:solidFill>
                  <a:latin typeface="Calibri" panose="020F0502020204030204" pitchFamily="34" charset="0"/>
                  <a:ea typeface="+mn-ea"/>
                  <a:cs typeface="+mn-ea"/>
                </a:defRPr>
              </a:lvl8pPr>
              <a:lvl9pPr marL="3657600" algn="l" defTabSz="914400" rtl="0" eaLnBrk="1" latinLnBrk="0" hangingPunct="1">
                <a:defRPr sz="1800" kern="1200">
                  <a:solidFill>
                    <a:sysClr val="windowText" lastClr="000000"/>
                  </a:solidFill>
                  <a:latin typeface="Calibri" panose="020F0502020204030204" pitchFamily="34" charset="0"/>
                  <a:ea typeface="+mn-ea"/>
                  <a:cs typeface="+mn-ea"/>
                </a:defRPr>
              </a:lvl9pPr>
            </a:lstStyle>
            <a:p>
              <a:pPr algn="ctr"/>
              <a:r>
                <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物联卡</a:t>
              </a:r>
              <a:endParaRPr lang="zh-CN" altLang="en-US" sz="700" b="1"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3" name="上箭头 54"/>
            <p:cNvSpPr/>
            <p:nvPr>
              <p:custDataLst>
                <p:tags r:id="rId78"/>
              </p:custDataLst>
            </p:nvPr>
          </p:nvSpPr>
          <p:spPr>
            <a:xfrm flipH="1">
              <a:off x="2310" y="7107"/>
              <a:ext cx="261" cy="242"/>
            </a:xfrm>
            <a:prstGeom prst="upArrow">
              <a:avLst/>
            </a:prstGeom>
            <a:solidFill>
              <a:schemeClr val="accent6">
                <a:lumMod val="60000"/>
                <a:lumOff val="40000"/>
              </a:schemeClr>
            </a:solidFill>
            <a:ln w="12700" cap="flat" cmpd="sng" algn="ctr">
              <a:noFill/>
              <a:prstDash val="solid"/>
              <a:miter lim="800000"/>
            </a:ln>
            <a:effectLst/>
          </p:spPr>
          <p:txBody>
            <a:bodyPr rtlCol="0" anchor="ctr"/>
            <a:lstStyle/>
            <a:p>
              <a:pPr algn="ctr"/>
              <a:endParaRPr lang="zh-CN" altLang="en-US" sz="6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矩形 93"/>
            <p:cNvSpPr/>
            <p:nvPr>
              <p:custDataLst>
                <p:tags r:id="rId79"/>
              </p:custDataLst>
            </p:nvPr>
          </p:nvSpPr>
          <p:spPr>
            <a:xfrm>
              <a:off x="7007" y="7363"/>
              <a:ext cx="795" cy="526"/>
            </a:xfrm>
            <a:prstGeom prst="rect">
              <a:avLst/>
            </a:prstGeom>
            <a:noFill/>
            <a:ln w="12700" cap="flat" cmpd="sng" algn="ctr">
              <a:solidFill>
                <a:schemeClr val="accent6">
                  <a:lumMod val="20000"/>
                  <a:lumOff val="8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95" name="图片 94"/>
            <p:cNvPicPr>
              <a:picLocks noChangeAspect="1"/>
            </p:cNvPicPr>
            <p:nvPr/>
          </p:nvPicPr>
          <p:blipFill>
            <a:blip r:embed="rId80"/>
            <a:stretch>
              <a:fillRect/>
            </a:stretch>
          </p:blipFill>
          <p:spPr>
            <a:xfrm>
              <a:off x="1672" y="7393"/>
              <a:ext cx="478" cy="426"/>
            </a:xfrm>
            <a:prstGeom prst="rect">
              <a:avLst/>
            </a:prstGeom>
            <a:effectLst>
              <a:outerShdw blurRad="50800" dist="38100" dir="2700000" algn="tl" rotWithShape="0">
                <a:prstClr val="black">
                  <a:alpha val="40000"/>
                </a:prstClr>
              </a:outerShdw>
            </a:effectLst>
          </p:spPr>
        </p:pic>
        <p:sp>
          <p:nvSpPr>
            <p:cNvPr id="96" name="矩形 57"/>
            <p:cNvSpPr/>
            <p:nvPr>
              <p:custDataLst>
                <p:tags r:id="rId81"/>
              </p:custDataLst>
            </p:nvPr>
          </p:nvSpPr>
          <p:spPr>
            <a:xfrm>
              <a:off x="2150" y="7452"/>
              <a:ext cx="895" cy="362"/>
            </a:xfrm>
            <a:prstGeom prst="rect">
              <a:avLst/>
            </a:prstGeom>
          </p:spPr>
          <p:txBody>
            <a:bodyPr wrap="square">
              <a:spAutoFit/>
            </a:bodyPr>
            <a:lstStyle/>
            <a:p>
              <a:pPr algn="ctr" fontAlgn="auto">
                <a:lnSpc>
                  <a:spcPct val="150000"/>
                </a:lnSpc>
                <a:spcBef>
                  <a:spcPts val="0"/>
                </a:spcBef>
                <a:spcAft>
                  <a:spcPts val="0"/>
                </a:spcAft>
              </a:pPr>
              <a:r>
                <a:rPr lang="en-US" altLang="zh-CN" sz="600" dirty="0">
                  <a:latin typeface="微软雅黑" panose="020B0503020204020204" pitchFamily="34" charset="-122"/>
                  <a:ea typeface="微软雅黑" panose="020B0503020204020204" pitchFamily="34" charset="-122"/>
                  <a:sym typeface="宋体" panose="02010600030101010101" pitchFamily="2" charset="-122"/>
                </a:rPr>
                <a:t>NB</a:t>
              </a:r>
              <a:r>
                <a:rPr lang="zh-CN" altLang="en-US" sz="600" dirty="0">
                  <a:latin typeface="微软雅黑" panose="020B0503020204020204" pitchFamily="34" charset="-122"/>
                  <a:ea typeface="微软雅黑" panose="020B0503020204020204" pitchFamily="34" charset="-122"/>
                  <a:sym typeface="宋体" panose="02010600030101010101" pitchFamily="2" charset="-122"/>
                </a:rPr>
                <a:t>模组</a:t>
              </a:r>
              <a:endParaRPr lang="zh-CN" altLang="en-US" sz="600" noProof="1">
                <a:latin typeface="微软雅黑" panose="020B0503020204020204" pitchFamily="34" charset="-122"/>
                <a:ea typeface="微软雅黑" panose="020B0503020204020204" pitchFamily="34" charset="-122"/>
                <a:sym typeface="宋体" panose="02010600030101010101" pitchFamily="2" charset="-122"/>
              </a:endParaRPr>
            </a:p>
          </p:txBody>
        </p:sp>
        <p:pic>
          <p:nvPicPr>
            <p:cNvPr id="97" name="图片 96"/>
            <p:cNvPicPr>
              <a:picLocks noChangeAspect="1"/>
            </p:cNvPicPr>
            <p:nvPr>
              <p:custDataLst>
                <p:tags r:id="rId82"/>
              </p:custDataLst>
            </p:nvPr>
          </p:nvPicPr>
          <p:blipFill>
            <a:blip r:embed="rId83"/>
            <a:stretch>
              <a:fillRect/>
            </a:stretch>
          </p:blipFill>
          <p:spPr>
            <a:xfrm>
              <a:off x="4905" y="7389"/>
              <a:ext cx="516" cy="425"/>
            </a:xfrm>
            <a:prstGeom prst="rect">
              <a:avLst/>
            </a:prstGeom>
            <a:effectLst>
              <a:outerShdw blurRad="50800" dist="38100" dir="2700000" algn="tl" rotWithShape="0">
                <a:prstClr val="black">
                  <a:alpha val="40000"/>
                </a:prstClr>
              </a:outerShdw>
            </a:effectLst>
          </p:spPr>
        </p:pic>
        <p:sp>
          <p:nvSpPr>
            <p:cNvPr id="98" name="矩形 57"/>
            <p:cNvSpPr/>
            <p:nvPr>
              <p:custDataLst>
                <p:tags r:id="rId84"/>
              </p:custDataLst>
            </p:nvPr>
          </p:nvSpPr>
          <p:spPr>
            <a:xfrm>
              <a:off x="3728" y="7434"/>
              <a:ext cx="895" cy="362"/>
            </a:xfrm>
            <a:prstGeom prst="rect">
              <a:avLst/>
            </a:prstGeom>
          </p:spPr>
          <p:txBody>
            <a:bodyPr wrap="square">
              <a:spAutoFit/>
            </a:bodyPr>
            <a:lstStyle/>
            <a:p>
              <a:pPr algn="ctr" fontAlgn="auto">
                <a:lnSpc>
                  <a:spcPct val="150000"/>
                </a:lnSpc>
                <a:spcBef>
                  <a:spcPts val="0"/>
                </a:spcBef>
                <a:spcAft>
                  <a:spcPts val="0"/>
                </a:spcAft>
              </a:pPr>
              <a:r>
                <a:rPr lang="en-US" altLang="zh-CN" sz="600" dirty="0">
                  <a:latin typeface="微软雅黑" panose="020B0503020204020204" pitchFamily="34" charset="-122"/>
                  <a:ea typeface="微软雅黑" panose="020B0503020204020204" pitchFamily="34" charset="-122"/>
                  <a:sym typeface="宋体" panose="02010600030101010101" pitchFamily="2" charset="-122"/>
                </a:rPr>
                <a:t>Cat.1</a:t>
              </a:r>
              <a:r>
                <a:rPr lang="zh-CN" altLang="en-US" sz="600" dirty="0">
                  <a:latin typeface="微软雅黑" panose="020B0503020204020204" pitchFamily="34" charset="-122"/>
                  <a:ea typeface="微软雅黑" panose="020B0503020204020204" pitchFamily="34" charset="-122"/>
                  <a:sym typeface="宋体" panose="02010600030101010101" pitchFamily="2" charset="-122"/>
                </a:rPr>
                <a:t>模组</a:t>
              </a:r>
              <a:endParaRPr lang="zh-CN" altLang="en-US" sz="600" noProof="1">
                <a:latin typeface="微软雅黑" panose="020B0503020204020204" pitchFamily="34" charset="-122"/>
                <a:ea typeface="微软雅黑" panose="020B0503020204020204" pitchFamily="34" charset="-122"/>
                <a:sym typeface="宋体" panose="02010600030101010101" pitchFamily="2" charset="-122"/>
              </a:endParaRPr>
            </a:p>
          </p:txBody>
        </p:sp>
        <p:pic>
          <p:nvPicPr>
            <p:cNvPr id="99" name="图片 98"/>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3091" y="7389"/>
              <a:ext cx="523" cy="407"/>
            </a:xfrm>
            <a:prstGeom prst="rect">
              <a:avLst/>
            </a:prstGeom>
            <a:effectLst>
              <a:outerShdw blurRad="50800" dist="38100" dir="2700000" algn="tl" rotWithShape="0">
                <a:prstClr val="black">
                  <a:alpha val="40000"/>
                </a:prstClr>
              </a:outerShdw>
            </a:effectLst>
          </p:spPr>
        </p:pic>
        <p:sp>
          <p:nvSpPr>
            <p:cNvPr id="100" name="矩形 57"/>
            <p:cNvSpPr/>
            <p:nvPr>
              <p:custDataLst>
                <p:tags r:id="rId86"/>
              </p:custDataLst>
            </p:nvPr>
          </p:nvSpPr>
          <p:spPr>
            <a:xfrm>
              <a:off x="5532" y="7393"/>
              <a:ext cx="895" cy="362"/>
            </a:xfrm>
            <a:prstGeom prst="rect">
              <a:avLst/>
            </a:prstGeom>
          </p:spPr>
          <p:txBody>
            <a:bodyPr wrap="square">
              <a:spAutoFit/>
            </a:bodyPr>
            <a:lstStyle/>
            <a:p>
              <a:pPr algn="ctr" fontAlgn="auto">
                <a:lnSpc>
                  <a:spcPct val="150000"/>
                </a:lnSpc>
                <a:spcBef>
                  <a:spcPts val="0"/>
                </a:spcBef>
                <a:spcAft>
                  <a:spcPts val="0"/>
                </a:spcAft>
              </a:pPr>
              <a:r>
                <a:rPr lang="en-US" altLang="zh-CN" sz="600" dirty="0">
                  <a:latin typeface="微软雅黑" panose="020B0503020204020204" pitchFamily="34" charset="-122"/>
                  <a:ea typeface="微软雅黑" panose="020B0503020204020204" pitchFamily="34" charset="-122"/>
                  <a:sym typeface="宋体" panose="02010600030101010101" pitchFamily="2" charset="-122"/>
                </a:rPr>
                <a:t>Cat.4</a:t>
              </a:r>
              <a:r>
                <a:rPr lang="zh-CN" altLang="en-US" sz="600" dirty="0">
                  <a:latin typeface="微软雅黑" panose="020B0503020204020204" pitchFamily="34" charset="-122"/>
                  <a:ea typeface="微软雅黑" panose="020B0503020204020204" pitchFamily="34" charset="-122"/>
                  <a:sym typeface="宋体" panose="02010600030101010101" pitchFamily="2" charset="-122"/>
                </a:rPr>
                <a:t>模组</a:t>
              </a:r>
              <a:endParaRPr lang="zh-CN" altLang="en-US" sz="600" noProof="1">
                <a:latin typeface="微软雅黑" panose="020B0503020204020204" pitchFamily="34" charset="-122"/>
                <a:ea typeface="微软雅黑" panose="020B0503020204020204" pitchFamily="34" charset="-122"/>
                <a:sym typeface="宋体" panose="02010600030101010101" pitchFamily="2" charset="-122"/>
              </a:endParaRPr>
            </a:p>
          </p:txBody>
        </p:sp>
        <p:sp>
          <p:nvSpPr>
            <p:cNvPr id="101" name="上箭头 54"/>
            <p:cNvSpPr/>
            <p:nvPr>
              <p:custDataLst>
                <p:tags r:id="rId87"/>
              </p:custDataLst>
            </p:nvPr>
          </p:nvSpPr>
          <p:spPr>
            <a:xfrm flipH="1">
              <a:off x="7258" y="7106"/>
              <a:ext cx="261" cy="242"/>
            </a:xfrm>
            <a:prstGeom prst="upArrow">
              <a:avLst/>
            </a:prstGeom>
            <a:solidFill>
              <a:schemeClr val="accent6">
                <a:lumMod val="60000"/>
                <a:lumOff val="40000"/>
              </a:schemeClr>
            </a:solidFill>
            <a:ln w="12700" cap="flat" cmpd="sng" algn="ctr">
              <a:noFill/>
              <a:prstDash val="solid"/>
              <a:miter lim="800000"/>
            </a:ln>
            <a:effectLst/>
          </p:spPr>
          <p:txBody>
            <a:bodyPr rtlCol="0" anchor="ctr"/>
            <a:lstStyle/>
            <a:p>
              <a:pPr algn="ctr"/>
              <a:endParaRPr lang="zh-CN" altLang="en-US" sz="6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2" name="加号 101"/>
            <p:cNvSpPr/>
            <p:nvPr/>
          </p:nvSpPr>
          <p:spPr>
            <a:xfrm>
              <a:off x="6633" y="7471"/>
              <a:ext cx="283" cy="284"/>
            </a:xfrm>
            <a:prstGeom prst="mathPlus">
              <a:avLst/>
            </a:prstGeom>
            <a:solidFill>
              <a:schemeClr val="accent6">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3" name="图片 102"/>
            <p:cNvPicPr>
              <a:picLocks noChangeAspect="1"/>
            </p:cNvPicPr>
            <p:nvPr/>
          </p:nvPicPr>
          <p:blipFill>
            <a:blip r:embed="rId88"/>
            <a:stretch>
              <a:fillRect/>
            </a:stretch>
          </p:blipFill>
          <p:spPr>
            <a:xfrm>
              <a:off x="7176" y="7412"/>
              <a:ext cx="469" cy="402"/>
            </a:xfrm>
            <a:prstGeom prst="rect">
              <a:avLst/>
            </a:prstGeom>
            <a:effectLst>
              <a:outerShdw blurRad="50800" dist="38100" dir="2700000" algn="tl" rotWithShape="0">
                <a:prstClr val="black">
                  <a:alpha val="40000"/>
                </a:prstClr>
              </a:outerShdw>
            </a:effectLst>
          </p:spPr>
        </p:pic>
      </p:grpSp>
      <p:sp>
        <p:nvSpPr>
          <p:cNvPr id="105" name="矩形 104"/>
          <p:cNvSpPr/>
          <p:nvPr>
            <p:custDataLst>
              <p:tags r:id="rId89"/>
            </p:custDataLst>
          </p:nvPr>
        </p:nvSpPr>
        <p:spPr>
          <a:xfrm>
            <a:off x="297180" y="1216660"/>
            <a:ext cx="5335905" cy="374523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custDataLst>
              <p:tags r:id="rId90"/>
            </p:custDataLst>
          </p:nvPr>
        </p:nvSpPr>
        <p:spPr>
          <a:xfrm>
            <a:off x="2146300" y="1043305"/>
            <a:ext cx="16605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整体方案</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106" name="矩形 105"/>
          <p:cNvSpPr/>
          <p:nvPr>
            <p:custDataLst>
              <p:tags r:id="rId91"/>
            </p:custDataLst>
          </p:nvPr>
        </p:nvSpPr>
        <p:spPr>
          <a:xfrm>
            <a:off x="6051550" y="1221740"/>
            <a:ext cx="2816860" cy="374523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custDataLst>
              <p:tags r:id="rId92"/>
            </p:custDataLst>
          </p:nvPr>
        </p:nvSpPr>
        <p:spPr>
          <a:xfrm>
            <a:off x="7002145" y="1076325"/>
            <a:ext cx="10128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适配行业</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108" name="矩形 107"/>
          <p:cNvSpPr/>
          <p:nvPr/>
        </p:nvSpPr>
        <p:spPr>
          <a:xfrm>
            <a:off x="427990" y="1311910"/>
            <a:ext cx="5057140" cy="259715"/>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nchorCtr="0"/>
          <a:lstStyle/>
          <a:p>
            <a:pPr indent="0" algn="l" fontAlgn="auto">
              <a:lnSpc>
                <a:spcPct val="150000"/>
              </a:lnSpc>
              <a:spcBef>
                <a:spcPts val="0"/>
              </a:spcBef>
              <a:spcAft>
                <a:spcPts val="0"/>
              </a:spcAft>
              <a:buFont typeface="Arial" panose="020B0604020202020204" pitchFamily="34" charset="0"/>
            </a:pPr>
            <a:r>
              <a:rPr lang="en-US" altLang="zh-CN" sz="900" b="1" dirty="0">
                <a:latin typeface="微软雅黑" panose="020B0503020204020204" pitchFamily="34" charset="-122"/>
                <a:ea typeface="微软雅黑" panose="020B0503020204020204" pitchFamily="34" charset="-122"/>
                <a:sym typeface="+mn-ea"/>
              </a:rPr>
              <a:t>  </a:t>
            </a:r>
            <a:r>
              <a:rPr lang="en-US" altLang="zh-CN" sz="900" b="1" dirty="0">
                <a:solidFill>
                  <a:srgbClr val="FF0000"/>
                </a:solidFill>
                <a:latin typeface="微软雅黑" panose="020B0503020204020204" pitchFamily="34" charset="-122"/>
                <a:ea typeface="微软雅黑" panose="020B0503020204020204" pitchFamily="34" charset="-122"/>
                <a:sym typeface="+mn-ea"/>
              </a:rPr>
              <a:t>“</a:t>
            </a:r>
            <a:r>
              <a:rPr lang="zh-CN" altLang="en-US" sz="900" b="1" dirty="0">
                <a:solidFill>
                  <a:srgbClr val="FF0000"/>
                </a:solidFill>
                <a:latin typeface="微软雅黑" panose="020B0503020204020204" pitchFamily="34" charset="-122"/>
                <a:ea typeface="微软雅黑" panose="020B0503020204020204" pitchFamily="34" charset="-122"/>
                <a:sym typeface="+mn-ea"/>
              </a:rPr>
              <a:t>卡</a:t>
            </a:r>
            <a:r>
              <a:rPr lang="en-US" altLang="zh-CN" sz="900" b="1" dirty="0">
                <a:solidFill>
                  <a:srgbClr val="FF0000"/>
                </a:solidFill>
                <a:latin typeface="微软雅黑" panose="020B0503020204020204" pitchFamily="34" charset="-122"/>
                <a:ea typeface="微软雅黑" panose="020B0503020204020204" pitchFamily="34" charset="-122"/>
                <a:sym typeface="+mn-ea"/>
              </a:rPr>
              <a:t>+</a:t>
            </a:r>
            <a:r>
              <a:rPr lang="zh-CN" altLang="en-US" sz="900" b="1" dirty="0">
                <a:solidFill>
                  <a:srgbClr val="FF0000"/>
                </a:solidFill>
                <a:latin typeface="微软雅黑" panose="020B0503020204020204" pitchFamily="34" charset="-122"/>
                <a:ea typeface="微软雅黑" panose="020B0503020204020204" pitchFamily="34" charset="-122"/>
                <a:sym typeface="+mn-ea"/>
              </a:rPr>
              <a:t>模组</a:t>
            </a:r>
            <a:r>
              <a:rPr lang="en-US" altLang="zh-CN" sz="900" b="1" dirty="0">
                <a:solidFill>
                  <a:srgbClr val="FF0000"/>
                </a:solidFill>
                <a:latin typeface="微软雅黑" panose="020B0503020204020204" pitchFamily="34" charset="-122"/>
                <a:ea typeface="微软雅黑" panose="020B0503020204020204" pitchFamily="34" charset="-122"/>
                <a:sym typeface="+mn-ea"/>
              </a:rPr>
              <a:t>”</a:t>
            </a:r>
            <a:r>
              <a:rPr lang="en-US" altLang="zh-CN" sz="900" b="1" dirty="0">
                <a:latin typeface="微软雅黑" panose="020B0503020204020204" pitchFamily="34" charset="-122"/>
                <a:ea typeface="微软雅黑" panose="020B0503020204020204" pitchFamily="34" charset="-122"/>
                <a:sym typeface="+mn-ea"/>
              </a:rPr>
              <a:t>-&gt;</a:t>
            </a:r>
            <a:r>
              <a:rPr lang="zh-CN" altLang="en-US" sz="900" b="1" dirty="0">
                <a:latin typeface="微软雅黑" panose="020B0503020204020204" pitchFamily="34" charset="-122"/>
                <a:ea typeface="微软雅黑" panose="020B0503020204020204" pitchFamily="34" charset="-122"/>
                <a:sym typeface="+mn-ea"/>
              </a:rPr>
              <a:t>硬件</a:t>
            </a:r>
            <a:r>
              <a:rPr lang="en-US" altLang="zh-CN" sz="900" b="1" dirty="0">
                <a:latin typeface="微软雅黑" panose="020B0503020204020204" pitchFamily="34" charset="-122"/>
                <a:ea typeface="微软雅黑" panose="020B0503020204020204" pitchFamily="34" charset="-122"/>
                <a:sym typeface="+mn-ea"/>
              </a:rPr>
              <a:t>-&gt;</a:t>
            </a:r>
            <a:r>
              <a:rPr lang="zh-CN" altLang="en-US" sz="900" b="1" dirty="0">
                <a:solidFill>
                  <a:srgbClr val="FF0000"/>
                </a:solidFill>
                <a:latin typeface="微软雅黑" panose="020B0503020204020204" pitchFamily="34" charset="-122"/>
                <a:ea typeface="微软雅黑" panose="020B0503020204020204" pitchFamily="34" charset="-122"/>
                <a:sym typeface="+mn-ea"/>
              </a:rPr>
              <a:t>应用</a:t>
            </a:r>
            <a:r>
              <a:rPr lang="en-US" altLang="zh-CN" sz="900" b="1" dirty="0">
                <a:latin typeface="微软雅黑" panose="020B0503020204020204" pitchFamily="34" charset="-122"/>
                <a:ea typeface="微软雅黑" panose="020B0503020204020204" pitchFamily="34" charset="-122"/>
                <a:sym typeface="+mn-ea"/>
              </a:rPr>
              <a:t>-&gt;</a:t>
            </a:r>
            <a:r>
              <a:rPr lang="zh-CN" altLang="en-US" sz="900" b="1" dirty="0">
                <a:latin typeface="微软雅黑" panose="020B0503020204020204" pitchFamily="34" charset="-122"/>
                <a:ea typeface="微软雅黑" panose="020B0503020204020204" pitchFamily="34" charset="-122"/>
                <a:sym typeface="+mn-ea"/>
              </a:rPr>
              <a:t>物联网</a:t>
            </a:r>
            <a:r>
              <a:rPr lang="en-US" altLang="zh-CN" sz="900" b="1" dirty="0">
                <a:latin typeface="微软雅黑" panose="020B0503020204020204" pitchFamily="34" charset="-122"/>
                <a:ea typeface="微软雅黑" panose="020B0503020204020204" pitchFamily="34" charset="-122"/>
                <a:sym typeface="+mn-ea"/>
              </a:rPr>
              <a:t>PAAS</a:t>
            </a:r>
            <a:r>
              <a:rPr lang="zh-CN" altLang="en-US" sz="900" b="1" dirty="0">
                <a:latin typeface="微软雅黑" panose="020B0503020204020204" pitchFamily="34" charset="-122"/>
                <a:ea typeface="微软雅黑" panose="020B0503020204020204" pitchFamily="34" charset="-122"/>
                <a:sym typeface="+mn-ea"/>
              </a:rPr>
              <a:t>底座平台</a:t>
            </a:r>
            <a:r>
              <a:rPr lang="en-US" altLang="zh-CN" sz="900" b="1" dirty="0">
                <a:latin typeface="微软雅黑" panose="020B0503020204020204" pitchFamily="34" charset="-122"/>
                <a:ea typeface="微软雅黑" panose="020B0503020204020204" pitchFamily="34" charset="-122"/>
                <a:sym typeface="+mn-ea"/>
              </a:rPr>
              <a:t>-&gt;</a:t>
            </a:r>
            <a:r>
              <a:rPr lang="zh-CN" altLang="en-US" sz="900" b="1" dirty="0">
                <a:solidFill>
                  <a:srgbClr val="FF0000"/>
                </a:solidFill>
                <a:latin typeface="微软雅黑" panose="020B0503020204020204" pitchFamily="34" charset="-122"/>
                <a:ea typeface="微软雅黑" panose="020B0503020204020204" pitchFamily="34" charset="-122"/>
                <a:sym typeface="+mn-ea"/>
              </a:rPr>
              <a:t>行业</a:t>
            </a:r>
            <a:r>
              <a:rPr lang="en-US" altLang="zh-CN" sz="900" b="1" dirty="0">
                <a:solidFill>
                  <a:srgbClr val="FF0000"/>
                </a:solidFill>
                <a:latin typeface="微软雅黑" panose="020B0503020204020204" pitchFamily="34" charset="-122"/>
                <a:ea typeface="微软雅黑" panose="020B0503020204020204" pitchFamily="34" charset="-122"/>
                <a:sym typeface="+mn-ea"/>
              </a:rPr>
              <a:t>SAAS</a:t>
            </a:r>
            <a:r>
              <a:rPr lang="zh-CN" altLang="en-US" sz="900" b="1" dirty="0">
                <a:solidFill>
                  <a:srgbClr val="FF0000"/>
                </a:solidFill>
                <a:latin typeface="微软雅黑" panose="020B0503020204020204" pitchFamily="34" charset="-122"/>
                <a:ea typeface="微软雅黑" panose="020B0503020204020204" pitchFamily="34" charset="-122"/>
                <a:sym typeface="+mn-ea"/>
              </a:rPr>
              <a:t>应用平台</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sp>
        <p:nvSpPr>
          <p:cNvPr id="109" name="文本框 108"/>
          <p:cNvSpPr txBox="1"/>
          <p:nvPr/>
        </p:nvSpPr>
        <p:spPr>
          <a:xfrm>
            <a:off x="9113520" y="121920"/>
            <a:ext cx="3048000" cy="914400"/>
          </a:xfrm>
          <a:prstGeom prst="rect">
            <a:avLst/>
          </a:prstGeom>
        </p:spPr>
        <p:txBody>
          <a:bodyPr wrap="square"/>
          <a:lstStyle/>
          <a:p>
            <a:pPr marL="0" indent="0" algn="just">
              <a:buNone/>
            </a:pPr>
            <a:endParaRPr lang="zh-CN" altLang="en-US" sz="1400" dirty="0">
              <a:ea typeface="微软雅黑" panose="020B0503020204020204" pitchFamily="34" charset="-122"/>
            </a:endParaRPr>
          </a:p>
        </p:txBody>
      </p:sp>
      <p:sp>
        <p:nvSpPr>
          <p:cNvPr id="110" name="文本框 109"/>
          <p:cNvSpPr txBox="1"/>
          <p:nvPr/>
        </p:nvSpPr>
        <p:spPr>
          <a:xfrm>
            <a:off x="6051550" y="2187575"/>
            <a:ext cx="2801620" cy="275590"/>
          </a:xfrm>
          <a:prstGeom prst="rect">
            <a:avLst/>
          </a:prstGeom>
        </p:spPr>
        <p:txBody>
          <a:bodyPr wrap="square" anchor="t">
            <a:spAutoFit/>
          </a:bodyPr>
          <a:lstStyle/>
          <a:p>
            <a:pPr marR="0" lvl="0" indent="0" algn="l" defTabSz="914400" fontAlgn="auto">
              <a:lnSpc>
                <a:spcPct val="150000"/>
              </a:lnSpc>
              <a:spcBef>
                <a:spcPts val="0"/>
              </a:spcBef>
              <a:spcAft>
                <a:spcPts val="0"/>
              </a:spcAft>
              <a:buClrTx/>
              <a:buSzTx/>
              <a:buFont typeface="Wingdings" panose="05000000000000000000" charset="0"/>
              <a:buNone/>
              <a:defRPr/>
            </a:pP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党政</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军警法司</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工业能源</a:t>
            </a:r>
            <a:endPar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12" name="文本框 111"/>
          <p:cNvSpPr txBox="1"/>
          <p:nvPr/>
        </p:nvSpPr>
        <p:spPr>
          <a:xfrm>
            <a:off x="6051550" y="3387090"/>
            <a:ext cx="2816860" cy="275590"/>
          </a:xfrm>
          <a:prstGeom prst="rect">
            <a:avLst/>
          </a:prstGeom>
        </p:spPr>
        <p:txBody>
          <a:bodyPr wrap="square" anchor="t">
            <a:spAutoFit/>
          </a:bodyPr>
          <a:lstStyle/>
          <a:p>
            <a:pPr marR="0" lvl="0" indent="0" algn="l" defTabSz="914400" fontAlgn="auto">
              <a:lnSpc>
                <a:spcPct val="150000"/>
              </a:lnSpc>
              <a:spcBef>
                <a:spcPts val="0"/>
              </a:spcBef>
              <a:spcAft>
                <a:spcPts val="0"/>
              </a:spcAft>
              <a:buClrTx/>
              <a:buSzTx/>
              <a:buFont typeface="Wingdings" panose="05000000000000000000" charset="0"/>
              <a:buNone/>
              <a:defRPr/>
            </a:pP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农商</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交通</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医疗</a:t>
            </a:r>
            <a:endPar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13" name="文本框 112"/>
          <p:cNvSpPr txBox="1"/>
          <p:nvPr/>
        </p:nvSpPr>
        <p:spPr>
          <a:xfrm>
            <a:off x="6066790" y="4584065"/>
            <a:ext cx="2801620" cy="275590"/>
          </a:xfrm>
          <a:prstGeom prst="rect">
            <a:avLst/>
          </a:prstGeom>
        </p:spPr>
        <p:txBody>
          <a:bodyPr wrap="square" anchor="t">
            <a:spAutoFit/>
          </a:bodyPr>
          <a:lstStyle/>
          <a:p>
            <a:pPr marR="0" lvl="0" indent="0" algn="l" defTabSz="914400" fontAlgn="auto">
              <a:lnSpc>
                <a:spcPct val="150000"/>
              </a:lnSpc>
              <a:spcBef>
                <a:spcPts val="0"/>
              </a:spcBef>
              <a:spcAft>
                <a:spcPts val="0"/>
              </a:spcAft>
              <a:buClrTx/>
              <a:buSzTx/>
              <a:buFont typeface="Wingdings" panose="05000000000000000000" charset="0"/>
              <a:buNone/>
              <a:defRPr/>
            </a:pP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教育</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金融</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互联网</a:t>
            </a:r>
            <a:endPar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23" name="矩形 122"/>
          <p:cNvSpPr/>
          <p:nvPr>
            <p:custDataLst>
              <p:tags r:id="rId93"/>
            </p:custDataLst>
          </p:nvPr>
        </p:nvSpPr>
        <p:spPr>
          <a:xfrm>
            <a:off x="7984490" y="1924685"/>
            <a:ext cx="784225" cy="515620"/>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2" name="矩形 121"/>
          <p:cNvSpPr/>
          <p:nvPr>
            <p:custDataLst>
              <p:tags r:id="rId94"/>
            </p:custDataLst>
          </p:nvPr>
        </p:nvSpPr>
        <p:spPr>
          <a:xfrm>
            <a:off x="7061200" y="1925320"/>
            <a:ext cx="821690" cy="515620"/>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1" name="矩形 120"/>
          <p:cNvSpPr/>
          <p:nvPr>
            <p:custDataLst>
              <p:tags r:id="rId95"/>
            </p:custDataLst>
          </p:nvPr>
        </p:nvSpPr>
        <p:spPr>
          <a:xfrm>
            <a:off x="6149340" y="1918335"/>
            <a:ext cx="821690" cy="522605"/>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114" name="图片 113"/>
          <p:cNvPicPr>
            <a:picLocks noChangeAspect="1"/>
          </p:cNvPicPr>
          <p:nvPr/>
        </p:nvPicPr>
        <p:blipFill>
          <a:blip r:embed="rId96"/>
          <a:stretch>
            <a:fillRect/>
          </a:stretch>
        </p:blipFill>
        <p:spPr>
          <a:xfrm>
            <a:off x="6149340" y="1401445"/>
            <a:ext cx="819785" cy="523875"/>
          </a:xfrm>
          <a:prstGeom prst="rect">
            <a:avLst/>
          </a:prstGeom>
          <a:effectLst>
            <a:outerShdw blurRad="50800" dist="38100" dir="2700000" algn="tl" rotWithShape="0">
              <a:prstClr val="black">
                <a:alpha val="40000"/>
              </a:prstClr>
            </a:outerShdw>
          </a:effectLst>
        </p:spPr>
      </p:pic>
      <p:sp>
        <p:nvSpPr>
          <p:cNvPr id="115" name="文本框 114"/>
          <p:cNvSpPr txBox="1"/>
          <p:nvPr/>
        </p:nvSpPr>
        <p:spPr>
          <a:xfrm>
            <a:off x="6084570" y="1954530"/>
            <a:ext cx="1036955" cy="36830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无纸化办公解决方案；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市政物联解决方案；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pic>
        <p:nvPicPr>
          <p:cNvPr id="117" name="图片 116"/>
          <p:cNvPicPr>
            <a:picLocks noChangeAspect="1"/>
          </p:cNvPicPr>
          <p:nvPr/>
        </p:nvPicPr>
        <p:blipFill>
          <a:blip r:embed="rId97"/>
          <a:stretch>
            <a:fillRect/>
          </a:stretch>
        </p:blipFill>
        <p:spPr>
          <a:xfrm>
            <a:off x="7061200" y="1401445"/>
            <a:ext cx="821690" cy="523875"/>
          </a:xfrm>
          <a:prstGeom prst="rect">
            <a:avLst/>
          </a:prstGeom>
          <a:effectLst>
            <a:outerShdw blurRad="50800" dist="38100" dir="2700000" algn="tl" rotWithShape="0">
              <a:prstClr val="black">
                <a:alpha val="40000"/>
              </a:prstClr>
            </a:outerShdw>
          </a:effectLst>
        </p:spPr>
      </p:pic>
      <p:pic>
        <p:nvPicPr>
          <p:cNvPr id="118" name="图片 117"/>
          <p:cNvPicPr>
            <a:picLocks noChangeAspect="1"/>
          </p:cNvPicPr>
          <p:nvPr/>
        </p:nvPicPr>
        <p:blipFill>
          <a:blip r:embed="rId98"/>
          <a:stretch>
            <a:fillRect/>
          </a:stretch>
        </p:blipFill>
        <p:spPr>
          <a:xfrm>
            <a:off x="7984490" y="1401445"/>
            <a:ext cx="784225" cy="523875"/>
          </a:xfrm>
          <a:prstGeom prst="rect">
            <a:avLst/>
          </a:prstGeom>
          <a:effectLst>
            <a:outerShdw blurRad="50800" dist="38100" dir="2700000" algn="tl" rotWithShape="0">
              <a:prstClr val="black">
                <a:alpha val="40000"/>
              </a:prstClr>
            </a:outerShdw>
          </a:effectLst>
        </p:spPr>
      </p:pic>
      <p:sp>
        <p:nvSpPr>
          <p:cNvPr id="119" name="文本框 118"/>
          <p:cNvSpPr txBox="1"/>
          <p:nvPr/>
        </p:nvSpPr>
        <p:spPr>
          <a:xfrm>
            <a:off x="6993890" y="1952625"/>
            <a:ext cx="889000" cy="36830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枪套管理解决方案；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网约房管理解决方案；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20" name="文本框 119"/>
          <p:cNvSpPr txBox="1"/>
          <p:nvPr/>
        </p:nvSpPr>
        <p:spPr>
          <a:xfrm>
            <a:off x="7961630" y="1938020"/>
            <a:ext cx="798195" cy="36830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泵阀管理解决方案；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智慧充电解决方案；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grpSp>
        <p:nvGrpSpPr>
          <p:cNvPr id="133" name="组合 132"/>
          <p:cNvGrpSpPr/>
          <p:nvPr/>
        </p:nvGrpSpPr>
        <p:grpSpPr>
          <a:xfrm>
            <a:off x="6082665" y="3108960"/>
            <a:ext cx="2720975" cy="522605"/>
            <a:chOff x="9627" y="5461"/>
            <a:chExt cx="4285" cy="823"/>
          </a:xfrm>
        </p:grpSpPr>
        <p:sp>
          <p:nvSpPr>
            <p:cNvPr id="124" name="矩形 123"/>
            <p:cNvSpPr/>
            <p:nvPr>
              <p:custDataLst>
                <p:tags r:id="rId99"/>
              </p:custDataLst>
            </p:nvPr>
          </p:nvSpPr>
          <p:spPr>
            <a:xfrm>
              <a:off x="12619" y="5471"/>
              <a:ext cx="1235" cy="812"/>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5" name="矩形 124"/>
            <p:cNvSpPr/>
            <p:nvPr>
              <p:custDataLst>
                <p:tags r:id="rId100"/>
              </p:custDataLst>
            </p:nvPr>
          </p:nvSpPr>
          <p:spPr>
            <a:xfrm>
              <a:off x="11165" y="5472"/>
              <a:ext cx="1294" cy="812"/>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6" name="矩形 125"/>
            <p:cNvSpPr/>
            <p:nvPr>
              <p:custDataLst>
                <p:tags r:id="rId101"/>
              </p:custDataLst>
            </p:nvPr>
          </p:nvSpPr>
          <p:spPr>
            <a:xfrm>
              <a:off x="9729" y="5461"/>
              <a:ext cx="1294" cy="823"/>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8" name="文本框 127"/>
            <p:cNvSpPr txBox="1"/>
            <p:nvPr/>
          </p:nvSpPr>
          <p:spPr>
            <a:xfrm>
              <a:off x="9627" y="5546"/>
              <a:ext cx="1633" cy="58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智慧果园解决方案；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沿街商铺物联解决方案；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31" name="文本框 130"/>
            <p:cNvSpPr txBox="1"/>
            <p:nvPr/>
          </p:nvSpPr>
          <p:spPr>
            <a:xfrm>
              <a:off x="11059" y="5543"/>
              <a:ext cx="1633" cy="58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公车管理解决方案；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两客一危安全管理方案；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32" name="文本框 131"/>
            <p:cNvSpPr txBox="1"/>
            <p:nvPr/>
          </p:nvSpPr>
          <p:spPr>
            <a:xfrm>
              <a:off x="12583" y="5520"/>
              <a:ext cx="1329" cy="58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刷脸医保终端解决方案；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医疗飞检解决方案；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grpSp>
      <p:sp>
        <p:nvSpPr>
          <p:cNvPr id="134" name="矩形 133"/>
          <p:cNvSpPr/>
          <p:nvPr>
            <p:custDataLst>
              <p:tags r:id="rId102"/>
            </p:custDataLst>
          </p:nvPr>
        </p:nvSpPr>
        <p:spPr>
          <a:xfrm>
            <a:off x="7982585" y="4318635"/>
            <a:ext cx="784225" cy="515620"/>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5" name="矩形 134"/>
          <p:cNvSpPr/>
          <p:nvPr>
            <p:custDataLst>
              <p:tags r:id="rId103"/>
            </p:custDataLst>
          </p:nvPr>
        </p:nvSpPr>
        <p:spPr>
          <a:xfrm>
            <a:off x="7059295" y="4315460"/>
            <a:ext cx="821690" cy="519430"/>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6" name="矩形 135"/>
          <p:cNvSpPr/>
          <p:nvPr>
            <p:custDataLst>
              <p:tags r:id="rId104"/>
            </p:custDataLst>
          </p:nvPr>
        </p:nvSpPr>
        <p:spPr>
          <a:xfrm>
            <a:off x="6147435" y="4312285"/>
            <a:ext cx="821690" cy="522605"/>
          </a:xfrm>
          <a:prstGeom prst="rect">
            <a:avLst/>
          </a:prstGeom>
          <a:noFill/>
          <a:ln w="6350" cap="flat" cmpd="sng" algn="ctr">
            <a:solidFill>
              <a:schemeClr val="accent6">
                <a:lumMod val="40000"/>
                <a:lumOff val="60000"/>
              </a:schemeClr>
            </a:solidFill>
            <a:prstDash val="sysDot"/>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8" name="文本框 137"/>
          <p:cNvSpPr txBox="1"/>
          <p:nvPr/>
        </p:nvSpPr>
        <p:spPr>
          <a:xfrm>
            <a:off x="6082665" y="4358640"/>
            <a:ext cx="1036955" cy="36830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校园物联信息化建设方案；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校园出入管理解决方案；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41" name="文本框 140"/>
          <p:cNvSpPr txBox="1"/>
          <p:nvPr/>
        </p:nvSpPr>
        <p:spPr>
          <a:xfrm>
            <a:off x="6991985" y="4356735"/>
            <a:ext cx="1036955" cy="368300"/>
          </a:xfrm>
          <a:prstGeom prst="rect">
            <a:avLst/>
          </a:prstGeom>
        </p:spPr>
        <p:txBody>
          <a:bodyPr wrap="square" anchor="t">
            <a:spAutoFit/>
          </a:bodyPr>
          <a:lstStyle/>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ATM</a:t>
            </a:r>
            <a:r>
              <a:rPr lang="zh-CN" altLang="en-US"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机远程维护</a:t>
            </a: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重要资产管理解决方案；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42" name="文本框 141"/>
          <p:cNvSpPr txBox="1"/>
          <p:nvPr/>
        </p:nvSpPr>
        <p:spPr>
          <a:xfrm>
            <a:off x="7959725" y="4357370"/>
            <a:ext cx="798195" cy="321945"/>
          </a:xfrm>
          <a:prstGeom prst="rect">
            <a:avLst/>
          </a:prstGeom>
        </p:spPr>
        <p:txBody>
          <a:bodyPr wrap="square" anchor="t">
            <a:noAutofit/>
          </a:bodyPr>
          <a:lstStyle/>
          <a:p>
            <a:pPr marR="0" lvl="0" indent="0" algn="l" defTabSz="914400" fontAlgn="auto">
              <a:lnSpc>
                <a:spcPct val="10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智慧安防解决方案；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20000"/>
              </a:lnSpc>
              <a:spcBef>
                <a:spcPts val="0"/>
              </a:spcBef>
              <a:spcAft>
                <a:spcPts val="0"/>
              </a:spcAft>
              <a:buClrTx/>
              <a:buSzTx/>
              <a:buFont typeface="Arial" panose="020B0604020202020204" pitchFamily="34" charset="0"/>
              <a:buChar char="•"/>
              <a:defRPr/>
            </a:pPr>
            <a:r>
              <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智慧园区解决方案；</a:t>
            </a:r>
            <a:endParaRPr 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l" defTabSz="914400" fontAlgn="auto">
              <a:lnSpc>
                <a:spcPct val="100000"/>
              </a:lnSpc>
              <a:spcBef>
                <a:spcPts val="0"/>
              </a:spcBef>
              <a:spcAft>
                <a:spcPts val="0"/>
              </a:spcAft>
              <a:buClrTx/>
              <a:buSzTx/>
              <a:buFont typeface="Arial" panose="020B0604020202020204" pitchFamily="34" charset="0"/>
              <a:buChar char="•"/>
              <a:defRPr/>
            </a:pPr>
            <a:r>
              <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5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pic>
        <p:nvPicPr>
          <p:cNvPr id="143" name="图片 142"/>
          <p:cNvPicPr>
            <a:picLocks noChangeAspect="1"/>
          </p:cNvPicPr>
          <p:nvPr/>
        </p:nvPicPr>
        <p:blipFill>
          <a:blip r:embed="rId105"/>
          <a:stretch>
            <a:fillRect/>
          </a:stretch>
        </p:blipFill>
        <p:spPr>
          <a:xfrm>
            <a:off x="6149340" y="2592070"/>
            <a:ext cx="821690" cy="538480"/>
          </a:xfrm>
          <a:prstGeom prst="rect">
            <a:avLst/>
          </a:prstGeom>
          <a:effectLst>
            <a:outerShdw blurRad="50800" dist="38100" dir="2700000" algn="tl" rotWithShape="0">
              <a:prstClr val="black">
                <a:alpha val="40000"/>
              </a:prstClr>
            </a:outerShdw>
          </a:effectLst>
        </p:spPr>
      </p:pic>
      <p:pic>
        <p:nvPicPr>
          <p:cNvPr id="144" name="图片 143"/>
          <p:cNvPicPr>
            <a:picLocks noChangeAspect="1"/>
          </p:cNvPicPr>
          <p:nvPr/>
        </p:nvPicPr>
        <p:blipFill>
          <a:blip r:embed="rId106"/>
          <a:stretch>
            <a:fillRect/>
          </a:stretch>
        </p:blipFill>
        <p:spPr>
          <a:xfrm>
            <a:off x="7061200" y="2592070"/>
            <a:ext cx="819785" cy="540385"/>
          </a:xfrm>
          <a:prstGeom prst="rect">
            <a:avLst/>
          </a:prstGeom>
          <a:effectLst>
            <a:outerShdw blurRad="50800" dist="38100" dir="2700000" algn="tl" rotWithShape="0">
              <a:prstClr val="black">
                <a:alpha val="40000"/>
              </a:prstClr>
            </a:outerShdw>
          </a:effectLst>
        </p:spPr>
      </p:pic>
      <p:pic>
        <p:nvPicPr>
          <p:cNvPr id="145" name="图片 144"/>
          <p:cNvPicPr>
            <a:picLocks noChangeAspect="1"/>
          </p:cNvPicPr>
          <p:nvPr/>
        </p:nvPicPr>
        <p:blipFill>
          <a:blip r:embed="rId107"/>
          <a:stretch>
            <a:fillRect/>
          </a:stretch>
        </p:blipFill>
        <p:spPr>
          <a:xfrm>
            <a:off x="7984490" y="2592070"/>
            <a:ext cx="784225" cy="538480"/>
          </a:xfrm>
          <a:prstGeom prst="rect">
            <a:avLst/>
          </a:prstGeom>
          <a:effectLst>
            <a:outerShdw blurRad="50800" dist="38100" dir="2700000" algn="tl" rotWithShape="0">
              <a:prstClr val="black">
                <a:alpha val="40000"/>
              </a:prstClr>
            </a:outerShdw>
          </a:effectLst>
        </p:spPr>
      </p:pic>
      <p:pic>
        <p:nvPicPr>
          <p:cNvPr id="146" name="图片 145"/>
          <p:cNvPicPr>
            <a:picLocks noChangeAspect="1"/>
          </p:cNvPicPr>
          <p:nvPr/>
        </p:nvPicPr>
        <p:blipFill>
          <a:blip r:embed="rId108"/>
          <a:stretch>
            <a:fillRect/>
          </a:stretch>
        </p:blipFill>
        <p:spPr>
          <a:xfrm>
            <a:off x="6147435" y="3786505"/>
            <a:ext cx="824230" cy="533400"/>
          </a:xfrm>
          <a:prstGeom prst="rect">
            <a:avLst/>
          </a:prstGeom>
          <a:effectLst>
            <a:outerShdw blurRad="50800" dist="38100" dir="2700000" algn="tl" rotWithShape="0">
              <a:prstClr val="black">
                <a:alpha val="40000"/>
              </a:prstClr>
            </a:outerShdw>
          </a:effectLst>
        </p:spPr>
      </p:pic>
      <p:pic>
        <p:nvPicPr>
          <p:cNvPr id="147" name="图片 146"/>
          <p:cNvPicPr>
            <a:picLocks noChangeAspect="1"/>
          </p:cNvPicPr>
          <p:nvPr/>
        </p:nvPicPr>
        <p:blipFill>
          <a:blip r:embed="rId109"/>
          <a:stretch>
            <a:fillRect/>
          </a:stretch>
        </p:blipFill>
        <p:spPr>
          <a:xfrm>
            <a:off x="7061200" y="3795395"/>
            <a:ext cx="820420" cy="516890"/>
          </a:xfrm>
          <a:prstGeom prst="rect">
            <a:avLst/>
          </a:prstGeom>
          <a:effectLst>
            <a:outerShdw blurRad="50800" dist="38100" dir="2700000" algn="tl" rotWithShape="0">
              <a:prstClr val="black">
                <a:alpha val="40000"/>
              </a:prstClr>
            </a:outerShdw>
          </a:effectLst>
        </p:spPr>
      </p:pic>
      <p:pic>
        <p:nvPicPr>
          <p:cNvPr id="148" name="图片 147"/>
          <p:cNvPicPr>
            <a:picLocks noChangeAspect="1"/>
          </p:cNvPicPr>
          <p:nvPr/>
        </p:nvPicPr>
        <p:blipFill>
          <a:blip r:embed="rId110"/>
          <a:stretch>
            <a:fillRect/>
          </a:stretch>
        </p:blipFill>
        <p:spPr>
          <a:xfrm>
            <a:off x="7984490" y="3795395"/>
            <a:ext cx="784225" cy="520065"/>
          </a:xfrm>
          <a:prstGeom prst="rect">
            <a:avLst/>
          </a:prstGeom>
          <a:effectLst>
            <a:outerShdw blurRad="50800" dist="38100" dir="2700000" algn="tl" rotWithShape="0">
              <a:prstClr val="black">
                <a:alpha val="40000"/>
              </a:prstClr>
            </a:outerShdw>
          </a:effec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p:cNvSpPr txBox="1"/>
          <p:nvPr/>
        </p:nvSpPr>
        <p:spPr>
          <a:xfrm>
            <a:off x="4735830" y="1650365"/>
            <a:ext cx="4175125" cy="1571625"/>
          </a:xfrm>
          <a:prstGeom prst="rect">
            <a:avLst/>
          </a:prstGeom>
          <a:noFill/>
        </p:spPr>
        <p:txBody>
          <a:bodyPr wrap="square" rtlCol="0" anchor="t">
            <a:noAutofit/>
          </a:bodyPr>
          <a:lstStyle/>
          <a:p>
            <a:pPr indent="0" algn="just" fontAlgn="auto">
              <a:lnSpc>
                <a:spcPct val="150000"/>
              </a:lnSpc>
              <a:spcBef>
                <a:spcPts val="0"/>
              </a:spcBef>
              <a:spcAft>
                <a:spcPts val="0"/>
              </a:spcAft>
              <a:buFont typeface="Arial" panose="020B0604020202020204" pitchFamily="34" charset="0"/>
            </a:pPr>
            <a:r>
              <a:rPr lang="en-US" altLang="zh-CN" sz="800" dirty="0">
                <a:solidFill>
                  <a:schemeClr val="tx1"/>
                </a:solidFill>
                <a:latin typeface="微软雅黑" panose="020B0503020204020204" pitchFamily="34" charset="-122"/>
                <a:ea typeface="微软雅黑" panose="020B0503020204020204" pitchFamily="34" charset="-122"/>
                <a:sym typeface="+mn-ea"/>
              </a:rPr>
              <a:t>      </a:t>
            </a:r>
            <a:r>
              <a:rPr lang="zh-CN" altLang="en-US" sz="800" b="1" dirty="0">
                <a:solidFill>
                  <a:schemeClr val="tx1"/>
                </a:solidFill>
                <a:latin typeface="微软雅黑" panose="020B0503020204020204" pitchFamily="34" charset="-122"/>
                <a:ea typeface="微软雅黑" panose="020B0503020204020204" pitchFamily="34" charset="-122"/>
                <a:sym typeface="+mn-ea"/>
              </a:rPr>
              <a:t>具体模式：</a:t>
            </a:r>
            <a:r>
              <a:rPr lang="zh-CN" altLang="en-US" sz="800" dirty="0">
                <a:latin typeface="微软雅黑" panose="020B0503020204020204" pitchFamily="34" charset="-122"/>
                <a:ea typeface="微软雅黑" panose="020B0503020204020204" pitchFamily="34" charset="-122"/>
                <a:sym typeface="+mn-ea"/>
              </a:rPr>
              <a:t>移动公司协同物联网公司</a:t>
            </a:r>
            <a:r>
              <a:rPr lang="zh-CN" altLang="en-US" sz="800" dirty="0">
                <a:solidFill>
                  <a:schemeClr val="tx1"/>
                </a:solidFill>
                <a:latin typeface="微软雅黑" panose="020B0503020204020204" pitchFamily="34" charset="-122"/>
                <a:ea typeface="微软雅黑" panose="020B0503020204020204" pitchFamily="34" charset="-122"/>
                <a:sym typeface="+mn-ea"/>
              </a:rPr>
              <a:t>与地方财政局、发改委、三方债咨询单位完成专项债申请，后续政府以一次性投资的方式进行建设。</a:t>
            </a:r>
            <a:r>
              <a:rPr lang="zh-CN" altLang="en-US" sz="800" kern="100" dirty="0">
                <a:latin typeface="微软雅黑" panose="020B0503020204020204" pitchFamily="34" charset="-122"/>
                <a:ea typeface="微软雅黑" panose="020B0503020204020204" pitchFamily="34" charset="-122"/>
                <a:sym typeface="+mn-ea"/>
              </a:rPr>
              <a:t>合作开展</a:t>
            </a:r>
            <a:r>
              <a:rPr lang="zh-CN" altLang="en-US" sz="800" kern="100" dirty="0">
                <a:solidFill>
                  <a:srgbClr val="FF0000"/>
                </a:solidFill>
                <a:latin typeface="微软雅黑" panose="020B0503020204020204" pitchFamily="34" charset="-122"/>
                <a:ea typeface="微软雅黑" panose="020B0503020204020204" pitchFamily="34" charset="-122"/>
                <a:sym typeface="+mn-ea"/>
              </a:rPr>
              <a:t>灯杆运营获取投资收益</a:t>
            </a:r>
            <a:r>
              <a:rPr lang="zh-CN" altLang="en-US" sz="800" kern="100" dirty="0">
                <a:latin typeface="微软雅黑" panose="020B0503020204020204" pitchFamily="34" charset="-122"/>
                <a:ea typeface="微软雅黑" panose="020B0503020204020204" pitchFamily="34" charset="-122"/>
                <a:sym typeface="+mn-ea"/>
              </a:rPr>
              <a:t>，最终达到</a:t>
            </a:r>
            <a:r>
              <a:rPr lang="zh-CN" altLang="en-US" sz="800" kern="100" dirty="0">
                <a:solidFill>
                  <a:schemeClr val="tx1"/>
                </a:solidFill>
                <a:latin typeface="微软雅黑" panose="020B0503020204020204" pitchFamily="34" charset="-122"/>
                <a:ea typeface="微软雅黑" panose="020B0503020204020204" pitchFamily="34" charset="-122"/>
                <a:sym typeface="+mn-ea"/>
              </a:rPr>
              <a:t>项目投资收益平衡及盈利，实现双方共赢。</a:t>
            </a:r>
            <a:endParaRPr lang="zh-CN" altLang="en-US" sz="800" kern="100" dirty="0">
              <a:solidFill>
                <a:schemeClr val="tx1"/>
              </a:solidFill>
              <a:latin typeface="微软雅黑" panose="020B0503020204020204" pitchFamily="34" charset="-122"/>
              <a:ea typeface="微软雅黑" panose="020B0503020204020204" pitchFamily="34" charset="-122"/>
              <a:sym typeface="+mn-ea"/>
            </a:endParaRPr>
          </a:p>
          <a:p>
            <a:pPr indent="0" algn="l">
              <a:lnSpc>
                <a:spcPct val="150000"/>
              </a:lnSpc>
              <a:buClrTx/>
              <a:buSzTx/>
              <a:buFont typeface="Wingdings" panose="05000000000000000000" charset="0"/>
              <a:buNone/>
            </a:pPr>
            <a:r>
              <a:rPr lang="zh-CN" altLang="en-US" sz="800" kern="100" dirty="0">
                <a:solidFill>
                  <a:schemeClr val="tx1"/>
                </a:solidFill>
                <a:latin typeface="微软雅黑" panose="020B0503020204020204" pitchFamily="34" charset="-122"/>
                <a:ea typeface="微软雅黑" panose="020B0503020204020204" pitchFamily="34" charset="-122"/>
                <a:sym typeface="+mn-ea"/>
              </a:rPr>
              <a:t> </a:t>
            </a:r>
            <a:r>
              <a:rPr lang="en-US" altLang="zh-CN" sz="800" kern="100" dirty="0">
                <a:solidFill>
                  <a:schemeClr val="tx1"/>
                </a:solidFill>
                <a:latin typeface="微软雅黑" panose="020B0503020204020204" pitchFamily="34" charset="-122"/>
                <a:ea typeface="微软雅黑" panose="020B0503020204020204" pitchFamily="34" charset="-122"/>
                <a:sym typeface="+mn-ea"/>
              </a:rPr>
              <a:t>      </a:t>
            </a:r>
            <a:r>
              <a:rPr lang="zh-CN" altLang="en-US" sz="800" b="1" kern="100" dirty="0">
                <a:solidFill>
                  <a:schemeClr val="tx1"/>
                </a:solidFill>
                <a:latin typeface="微软雅黑" panose="020B0503020204020204" pitchFamily="34" charset="-122"/>
                <a:ea typeface="微软雅黑" panose="020B0503020204020204" pitchFamily="34" charset="-122"/>
                <a:sym typeface="+mn-ea"/>
              </a:rPr>
              <a:t>标杆案例</a:t>
            </a:r>
            <a:r>
              <a:rPr lang="zh-CN" altLang="en-US" sz="800" kern="100" dirty="0">
                <a:solidFill>
                  <a:schemeClr val="tx1"/>
                </a:solidFill>
                <a:latin typeface="微软雅黑" panose="020B0503020204020204" pitchFamily="34" charset="-122"/>
                <a:ea typeface="微软雅黑" panose="020B0503020204020204" pitchFamily="34" charset="-122"/>
                <a:sym typeface="+mn-ea"/>
              </a:rPr>
              <a:t>：</a:t>
            </a:r>
            <a:r>
              <a:rPr lang="zh-CN" altLang="en-US" sz="800" b="1" dirty="0">
                <a:latin typeface="微软雅黑" panose="020B0503020204020204" pitchFamily="34" charset="-122"/>
                <a:ea typeface="微软雅黑" panose="020B0503020204020204" pitchFamily="34" charset="-122"/>
                <a:cs typeface="微软雅黑" panose="020B0503020204020204" pitchFamily="34" charset="-122"/>
                <a:sym typeface="+mn-ea"/>
              </a:rPr>
              <a:t>陕西安康高新区</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sym typeface="+mn-ea"/>
              </a:rPr>
              <a:t>针对</a:t>
            </a:r>
            <a:r>
              <a:rPr lang="en-US" altLang="zh-CN" sz="800" dirty="0">
                <a:latin typeface="微软雅黑" panose="020B0503020204020204" pitchFamily="34" charset="-122"/>
                <a:ea typeface="微软雅黑" panose="020B0503020204020204" pitchFamily="34" charset="-122"/>
                <a:cs typeface="微软雅黑" panose="020B0503020204020204" pitchFamily="34" charset="-122"/>
                <a:sym typeface="+mn-ea"/>
              </a:rPr>
              <a:t>2.3</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sym typeface="+mn-ea"/>
              </a:rPr>
              <a:t>万根路灯开展灯控改造及杆体升级，采取该模式，一次性投入</a:t>
            </a:r>
            <a:r>
              <a:rPr lang="en-US" altLang="zh-CN" sz="800" dirty="0">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800" dirty="0">
                <a:latin typeface="微软雅黑" panose="020B0503020204020204" pitchFamily="34" charset="-122"/>
                <a:ea typeface="微软雅黑" panose="020B0503020204020204" pitchFamily="34" charset="-122"/>
                <a:cs typeface="微软雅黑" panose="020B0503020204020204" pitchFamily="34" charset="-122"/>
                <a:sym typeface="+mn-ea"/>
              </a:rPr>
              <a:t>亿元，建设资金来源为</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地方专项债（50%）</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央企战新（</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银行绿债（</a:t>
            </a:r>
            <a:r>
              <a:rPr lang="en-US" altLang="zh-CN"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）。安康移动每年收益5997.08万，每年投入成本约4500万左右（利息、运维、电费），预计在11.26年达到投资营收平衡节点。</a:t>
            </a:r>
            <a:endParaRPr lang="zh-CN" altLang="en-US" sz="8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spcBef>
                <a:spcPts val="0"/>
              </a:spcBef>
              <a:spcAft>
                <a:spcPts val="0"/>
              </a:spcAft>
              <a:buClrTx/>
              <a:buSzTx/>
              <a:buFont typeface="Arial" panose="020B0604020202020204" pitchFamily="34" charset="0"/>
              <a:buChar char="•"/>
            </a:pPr>
            <a:r>
              <a:rPr lang="en-US" altLang="zh-CN" sz="800" b="1" dirty="0">
                <a:solidFill>
                  <a:schemeClr val="tx1"/>
                </a:solidFill>
                <a:latin typeface="微软雅黑" panose="020B0503020204020204" pitchFamily="34" charset="-122"/>
                <a:ea typeface="微软雅黑" panose="020B0503020204020204" pitchFamily="34" charset="-122"/>
                <a:sym typeface="+mn-ea"/>
              </a:rPr>
              <a:t>       </a:t>
            </a:r>
            <a:r>
              <a:rPr lang="zh-CN" altLang="en-US" sz="800" b="1" dirty="0">
                <a:solidFill>
                  <a:schemeClr val="tx1"/>
                </a:solidFill>
                <a:latin typeface="微软雅黑" panose="020B0503020204020204" pitchFamily="34" charset="-122"/>
                <a:ea typeface="微软雅黑" panose="020B0503020204020204" pitchFamily="34" charset="-122"/>
                <a:sym typeface="+mn-ea"/>
              </a:rPr>
              <a:t>落地举措</a:t>
            </a:r>
            <a:r>
              <a:rPr lang="en-US" altLang="zh-CN" sz="800" dirty="0">
                <a:solidFill>
                  <a:schemeClr val="tx1"/>
                </a:solidFill>
                <a:latin typeface="微软雅黑" panose="020B0503020204020204" pitchFamily="34" charset="-122"/>
                <a:ea typeface="微软雅黑" panose="020B0503020204020204" pitchFamily="34" charset="-122"/>
                <a:sym typeface="+mn-ea"/>
              </a:rPr>
              <a:t>：</a:t>
            </a:r>
            <a:r>
              <a:rPr lang="en-US" altLang="zh-CN" sz="800" dirty="0" err="1">
                <a:solidFill>
                  <a:srgbClr val="FF0000"/>
                </a:solidFill>
                <a:latin typeface="微软雅黑" panose="020B0503020204020204" pitchFamily="34" charset="-122"/>
                <a:ea typeface="微软雅黑" panose="020B0503020204020204" pitchFamily="34" charset="-122"/>
                <a:sym typeface="+mn-ea"/>
              </a:rPr>
              <a:t>温州市</a:t>
            </a:r>
            <a:r>
              <a:rPr lang="en-US" altLang="zh-CN" sz="800" dirty="0" err="1">
                <a:solidFill>
                  <a:schemeClr val="tx1"/>
                </a:solidFill>
                <a:latin typeface="微软雅黑" panose="020B0503020204020204" pitchFamily="34" charset="-122"/>
                <a:ea typeface="微软雅黑" panose="020B0503020204020204" pitchFamily="34" charset="-122"/>
                <a:sym typeface="+mn-ea"/>
              </a:rPr>
              <a:t>已获取专项债，请重点跟进</a:t>
            </a:r>
            <a:r>
              <a:rPr lang="en-US" altLang="zh-CN" sz="800" dirty="0">
                <a:solidFill>
                  <a:schemeClr val="tx1"/>
                </a:solidFill>
                <a:latin typeface="微软雅黑" panose="020B0503020204020204" pitchFamily="34" charset="-122"/>
                <a:ea typeface="微软雅黑" panose="020B0503020204020204" pitchFamily="34" charset="-122"/>
                <a:sym typeface="+mn-ea"/>
              </a:rPr>
              <a:t>。</a:t>
            </a:r>
            <a:endParaRPr lang="en-US" altLang="zh-CN" sz="800"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50000"/>
              </a:lnSpc>
              <a:spcBef>
                <a:spcPts val="0"/>
              </a:spcBef>
              <a:spcAft>
                <a:spcPts val="0"/>
              </a:spcAft>
              <a:buFont typeface="Arial" panose="020B0604020202020204" pitchFamily="34" charset="0"/>
              <a:buNone/>
            </a:pPr>
            <a:r>
              <a:rPr lang="en-US" altLang="zh-CN" sz="900" b="1" dirty="0">
                <a:latin typeface="微软雅黑" panose="020B0503020204020204" pitchFamily="34" charset="-122"/>
                <a:ea typeface="微软雅黑" panose="020B0503020204020204" pitchFamily="34" charset="-122"/>
                <a:sym typeface="+mn-ea"/>
              </a:rPr>
              <a:t>       </a:t>
            </a:r>
            <a:endParaRPr lang="zh-CN" altLang="en-US" sz="900" dirty="0">
              <a:latin typeface="微软雅黑" panose="020B0503020204020204" pitchFamily="34" charset="-122"/>
              <a:ea typeface="微软雅黑" panose="020B0503020204020204" pitchFamily="34" charset="-122"/>
              <a:sym typeface="+mn-ea"/>
            </a:endParaRPr>
          </a:p>
        </p:txBody>
      </p:sp>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sym typeface="+mn-ea"/>
              </a:rPr>
              <a:t>3</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：深挖战客平台卡位</a:t>
            </a:r>
            <a:r>
              <a:rPr lang="en-US" altLang="zh-CN" sz="2000" b="1" spc="-5" dirty="0">
                <a:solidFill>
                  <a:srgbClr val="FFFF00"/>
                </a:solidFill>
                <a:latin typeface="微软雅黑" panose="020B0503020204020204" pitchFamily="34" charset="-122"/>
                <a:ea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灯联网</a:t>
            </a:r>
            <a:endPar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custDataLst>
              <p:tags r:id="rId1"/>
            </p:custDataLst>
          </p:nvPr>
        </p:nvSpPr>
        <p:spPr>
          <a:xfrm>
            <a:off x="297180" y="1144270"/>
            <a:ext cx="4181475" cy="3672205"/>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1488440" y="981075"/>
            <a:ext cx="16605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行业痛点及整体方案</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45" y="587375"/>
            <a:ext cx="8602345" cy="311150"/>
          </a:xfrm>
          <a:prstGeom prst="rect">
            <a:avLst/>
          </a:prstGeom>
          <a:noFill/>
        </p:spPr>
        <p:txBody>
          <a:bodyPr wrap="square" anchor="t">
            <a:spAutoFit/>
          </a:bodyPr>
          <a:lstStyle/>
          <a:p>
            <a:pPr indent="0" algn="just">
              <a:lnSpc>
                <a:spcPct val="130000"/>
              </a:lnSpc>
              <a:buFont typeface="Arial" panose="020B0604020202020204" pitchFamily="34" charset="0"/>
              <a:buNone/>
            </a:pPr>
            <a:r>
              <a:rPr lang="zh-CN" sz="1100" b="1" dirty="0">
                <a:latin typeface="微软雅黑" panose="020B0503020204020204" pitchFamily="34" charset="-122"/>
                <a:ea typeface="微软雅黑" panose="020B0503020204020204" pitchFamily="34" charset="-122"/>
                <a:sym typeface="+mn-ea"/>
              </a:rPr>
              <a:t>行业案例：市政智慧路灯应用（灯联网）</a:t>
            </a:r>
            <a:r>
              <a:rPr lang="zh-CN" sz="1100" dirty="0">
                <a:latin typeface="微软雅黑" panose="020B0503020204020204" pitchFamily="34" charset="-122"/>
                <a:ea typeface="微软雅黑" panose="020B0503020204020204" pitchFamily="34" charset="-122"/>
                <a:sym typeface="+mn-ea"/>
              </a:rPr>
              <a:t>，充分发挥专业公司</a:t>
            </a:r>
            <a:r>
              <a:rPr lang="en-US" altLang="zh-CN" sz="1100" dirty="0">
                <a:latin typeface="微软雅黑" panose="020B0503020204020204" pitchFamily="34" charset="-122"/>
                <a:ea typeface="微软雅黑" panose="020B0503020204020204" pitchFamily="34" charset="-122"/>
                <a:sym typeface="+mn-ea"/>
              </a:rPr>
              <a:t>PAAS</a:t>
            </a:r>
            <a:r>
              <a:rPr lang="zh-CN" altLang="en-US" sz="1100" dirty="0">
                <a:latin typeface="微软雅黑" panose="020B0503020204020204" pitchFamily="34" charset="-122"/>
                <a:ea typeface="微软雅黑" panose="020B0503020204020204" pitchFamily="34" charset="-122"/>
                <a:sym typeface="+mn-ea"/>
              </a:rPr>
              <a:t>接入能力优势，拓展灯联网</a:t>
            </a:r>
            <a:r>
              <a:rPr lang="en-US" altLang="zh-CN" sz="1100" dirty="0">
                <a:latin typeface="微软雅黑" panose="020B0503020204020204" pitchFamily="34" charset="-122"/>
                <a:ea typeface="微软雅黑" panose="020B0503020204020204" pitchFamily="34" charset="-122"/>
                <a:sym typeface="+mn-ea"/>
              </a:rPr>
              <a:t>SAAS</a:t>
            </a:r>
            <a:r>
              <a:rPr lang="zh-CN" altLang="en-US" sz="1100" dirty="0">
                <a:latin typeface="微软雅黑" panose="020B0503020204020204" pitchFamily="34" charset="-122"/>
                <a:ea typeface="微软雅黑" panose="020B0503020204020204" pitchFamily="34" charset="-122"/>
                <a:sym typeface="+mn-ea"/>
              </a:rPr>
              <a:t>服务，带动</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卡</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模组</a:t>
            </a:r>
            <a:r>
              <a:rPr lang="en-US" altLang="zh-CN" sz="1100" dirty="0">
                <a:latin typeface="微软雅黑" panose="020B0503020204020204" pitchFamily="34" charset="-122"/>
                <a:ea typeface="微软雅黑" panose="020B0503020204020204" pitchFamily="34" charset="-122"/>
                <a:sym typeface="+mn-ea"/>
              </a:rPr>
              <a:t>+</a:t>
            </a:r>
            <a:r>
              <a:rPr lang="zh-CN" altLang="en-US" sz="1100" dirty="0">
                <a:latin typeface="微软雅黑" panose="020B0503020204020204" pitchFamily="34" charset="-122"/>
                <a:ea typeface="微软雅黑" panose="020B0503020204020204" pitchFamily="34" charset="-122"/>
                <a:sym typeface="+mn-ea"/>
              </a:rPr>
              <a:t>应用收入</a:t>
            </a:r>
            <a:r>
              <a:rPr lang="en-US" altLang="zh-CN" sz="1100" dirty="0">
                <a:latin typeface="微软雅黑" panose="020B0503020204020204" pitchFamily="34" charset="-122"/>
                <a:ea typeface="微软雅黑" panose="020B0503020204020204" pitchFamily="34" charset="-122"/>
                <a:sym typeface="+mn-ea"/>
              </a:rPr>
              <a:t>”</a:t>
            </a:r>
            <a:endParaRPr lang="en-US" altLang="zh-CN" sz="1100" dirty="0">
              <a:latin typeface="微软雅黑" panose="020B0503020204020204" pitchFamily="34" charset="-122"/>
              <a:ea typeface="微软雅黑" panose="020B0503020204020204" pitchFamily="34" charset="-122"/>
              <a:sym typeface="+mn-ea"/>
            </a:endParaRPr>
          </a:p>
        </p:txBody>
      </p:sp>
      <p:sp>
        <p:nvSpPr>
          <p:cNvPr id="6" name="矩形 5"/>
          <p:cNvSpPr/>
          <p:nvPr>
            <p:custDataLst>
              <p:tags r:id="rId3"/>
            </p:custDataLst>
          </p:nvPr>
        </p:nvSpPr>
        <p:spPr>
          <a:xfrm>
            <a:off x="4735830" y="1140460"/>
            <a:ext cx="4181475" cy="3672205"/>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custDataLst>
              <p:tags r:id="rId4"/>
            </p:custDataLst>
          </p:nvPr>
        </p:nvSpPr>
        <p:spPr>
          <a:xfrm>
            <a:off x="5927090" y="977265"/>
            <a:ext cx="166052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sz="1200" b="1" dirty="0">
                <a:solidFill>
                  <a:srgbClr val="FF0000"/>
                </a:solidFill>
                <a:latin typeface="微软雅黑" panose="020B0503020204020204" pitchFamily="34" charset="-122"/>
                <a:ea typeface="微软雅黑" panose="020B0503020204020204" pitchFamily="34" charset="-122"/>
              </a:rPr>
              <a:t>建设模式</a:t>
            </a:r>
            <a:endParaRPr lang="zh-CN" sz="1200" b="1"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752340" y="3525520"/>
            <a:ext cx="4177665" cy="1174750"/>
          </a:xfrm>
          <a:prstGeom prst="rect">
            <a:avLst/>
          </a:prstGeom>
          <a:noFill/>
        </p:spPr>
        <p:txBody>
          <a:bodyPr wrap="square" rtlCol="0" anchor="t">
            <a:noAutofit/>
          </a:bodyPr>
          <a:lstStyle/>
          <a:p>
            <a:pPr algn="just" fontAlgn="auto">
              <a:lnSpc>
                <a:spcPct val="150000"/>
              </a:lnSpc>
              <a:spcBef>
                <a:spcPts val="0"/>
              </a:spcBef>
              <a:spcAft>
                <a:spcPts val="0"/>
              </a:spcAft>
              <a:buClrTx/>
              <a:buSzTx/>
              <a:buFont typeface="Arial" panose="020B0604020202020204" pitchFamily="34" charset="0"/>
              <a:buChar char="•"/>
            </a:pPr>
            <a:r>
              <a:rPr lang="en-US" altLang="zh-CN" sz="800" b="1" dirty="0">
                <a:latin typeface="微软雅黑" panose="020B0503020204020204" pitchFamily="34" charset="-122"/>
                <a:ea typeface="微软雅黑" panose="020B0503020204020204" pitchFamily="34" charset="-122"/>
                <a:sym typeface="+mn-ea"/>
              </a:rPr>
              <a:t>      具体模式</a:t>
            </a:r>
            <a:r>
              <a:rPr lang="en-US" altLang="zh-CN" sz="800" dirty="0">
                <a:latin typeface="微软雅黑" panose="020B0503020204020204" pitchFamily="34" charset="-122"/>
                <a:ea typeface="微软雅黑" panose="020B0503020204020204" pitchFamily="34" charset="-122"/>
                <a:sym typeface="+mn-ea"/>
              </a:rPr>
              <a:t>：以节省的能源费作为支付路灯改造或新建的成本的投资方式。企业与政府在规定的照明管理规范下，约定项目的节能目标，企业为实现节能目标对城市路灯进行升级改造，用“零投入”特许经营模式，让政府借力社会资本完成改造。</a:t>
            </a:r>
            <a:endParaRPr lang="en-US" altLang="zh-CN" sz="800" dirty="0">
              <a:latin typeface="微软雅黑" panose="020B0503020204020204" pitchFamily="34" charset="-122"/>
              <a:ea typeface="微软雅黑" panose="020B0503020204020204" pitchFamily="34" charset="-122"/>
              <a:sym typeface="+mn-ea"/>
            </a:endParaRPr>
          </a:p>
          <a:p>
            <a:pPr algn="just" fontAlgn="auto">
              <a:lnSpc>
                <a:spcPct val="150000"/>
              </a:lnSpc>
              <a:spcBef>
                <a:spcPts val="0"/>
              </a:spcBef>
              <a:spcAft>
                <a:spcPts val="0"/>
              </a:spcAft>
              <a:buClrTx/>
              <a:buSzTx/>
              <a:buFont typeface="Arial" panose="020B0604020202020204" pitchFamily="34" charset="0"/>
              <a:buNone/>
            </a:pPr>
            <a:r>
              <a:rPr lang="en-US" altLang="zh-CN" sz="800" dirty="0">
                <a:latin typeface="微软雅黑" panose="020B0503020204020204" pitchFamily="34" charset="-122"/>
                <a:ea typeface="微软雅黑" panose="020B0503020204020204" pitchFamily="34" charset="-122"/>
                <a:sym typeface="+mn-ea"/>
              </a:rPr>
              <a:t>       </a:t>
            </a:r>
            <a:r>
              <a:rPr lang="zh-CN" altLang="en-US" sz="800" b="1" dirty="0">
                <a:latin typeface="微软雅黑" panose="020B0503020204020204" pitchFamily="34" charset="-122"/>
                <a:ea typeface="微软雅黑" panose="020B0503020204020204" pitchFamily="34" charset="-122"/>
                <a:sym typeface="+mn-ea"/>
              </a:rPr>
              <a:t>标杆案例：武汉经开区</a:t>
            </a:r>
            <a:r>
              <a:rPr lang="zh-CN" altLang="en-US" sz="800" dirty="0">
                <a:latin typeface="微软雅黑" panose="020B0503020204020204" pitchFamily="34" charset="-122"/>
                <a:ea typeface="微软雅黑" panose="020B0503020204020204" pitchFamily="34" charset="-122"/>
                <a:sym typeface="+mn-ea"/>
              </a:rPr>
              <a:t>针对</a:t>
            </a:r>
            <a:r>
              <a:rPr lang="en-US" altLang="zh-CN" sz="800" dirty="0">
                <a:latin typeface="微软雅黑" panose="020B0503020204020204" pitchFamily="34" charset="-122"/>
                <a:ea typeface="微软雅黑" panose="020B0503020204020204" pitchFamily="34" charset="-122"/>
                <a:sym typeface="+mn-ea"/>
              </a:rPr>
              <a:t>5000</a:t>
            </a:r>
            <a:r>
              <a:rPr lang="zh-CN" altLang="en-US" sz="800" dirty="0">
                <a:latin typeface="微软雅黑" panose="020B0503020204020204" pitchFamily="34" charset="-122"/>
                <a:ea typeface="微软雅黑" panose="020B0503020204020204" pitchFamily="34" charset="-122"/>
                <a:sym typeface="+mn-ea"/>
              </a:rPr>
              <a:t>个路灯展开改造，武汉移动协同合作伙伴完成业务落地，年收入达</a:t>
            </a:r>
            <a:r>
              <a:rPr lang="en-US" altLang="zh-CN" sz="800" dirty="0">
                <a:latin typeface="微软雅黑" panose="020B0503020204020204" pitchFamily="34" charset="-122"/>
                <a:ea typeface="微软雅黑" panose="020B0503020204020204" pitchFamily="34" charset="-122"/>
                <a:sym typeface="+mn-ea"/>
              </a:rPr>
              <a:t>150</a:t>
            </a:r>
            <a:r>
              <a:rPr lang="zh-CN" altLang="en-US" sz="800" dirty="0">
                <a:latin typeface="微软雅黑" panose="020B0503020204020204" pitchFamily="34" charset="-122"/>
                <a:ea typeface="微软雅黑" panose="020B0503020204020204" pitchFamily="34" charset="-122"/>
                <a:sym typeface="+mn-ea"/>
              </a:rPr>
              <a:t>万元。</a:t>
            </a:r>
            <a:endParaRPr lang="zh-CN" altLang="en-US" sz="800" dirty="0">
              <a:latin typeface="微软雅黑" panose="020B0503020204020204" pitchFamily="34" charset="-122"/>
              <a:ea typeface="微软雅黑" panose="020B0503020204020204" pitchFamily="34" charset="-122"/>
              <a:sym typeface="+mn-ea"/>
            </a:endParaRPr>
          </a:p>
          <a:p>
            <a:pPr algn="just" fontAlgn="auto">
              <a:lnSpc>
                <a:spcPct val="150000"/>
              </a:lnSpc>
              <a:spcBef>
                <a:spcPts val="0"/>
              </a:spcBef>
              <a:spcAft>
                <a:spcPts val="0"/>
              </a:spcAft>
              <a:buClrTx/>
              <a:buSzTx/>
              <a:buFont typeface="Arial" panose="020B0604020202020204" pitchFamily="34" charset="0"/>
              <a:buChar char="•"/>
            </a:pPr>
            <a:r>
              <a:rPr lang="en-US" altLang="zh-CN" sz="800" b="1" dirty="0">
                <a:latin typeface="微软雅黑" panose="020B0503020204020204" pitchFamily="34" charset="-122"/>
                <a:ea typeface="微软雅黑" panose="020B0503020204020204" pitchFamily="34" charset="-122"/>
                <a:sym typeface="+mn-ea"/>
              </a:rPr>
              <a:t>      </a:t>
            </a:r>
            <a:r>
              <a:rPr lang="zh-CN" altLang="en-US" sz="800" b="1" dirty="0">
                <a:latin typeface="微软雅黑" panose="020B0503020204020204" pitchFamily="34" charset="-122"/>
                <a:ea typeface="微软雅黑" panose="020B0503020204020204" pitchFamily="34" charset="-122"/>
                <a:sym typeface="+mn-ea"/>
              </a:rPr>
              <a:t>落地举措</a:t>
            </a:r>
            <a:r>
              <a:rPr lang="en-US" altLang="zh-CN" sz="800" dirty="0">
                <a:latin typeface="微软雅黑" panose="020B0503020204020204" pitchFamily="34" charset="-122"/>
                <a:ea typeface="微软雅黑" panose="020B0503020204020204" pitchFamily="34" charset="-122"/>
                <a:sym typeface="+mn-ea"/>
              </a:rPr>
              <a:t>：</a:t>
            </a:r>
            <a:r>
              <a:rPr lang="en-US" altLang="zh-CN" sz="800" dirty="0">
                <a:solidFill>
                  <a:srgbClr val="FF0000"/>
                </a:solidFill>
                <a:latin typeface="微软雅黑" panose="020B0503020204020204" pitchFamily="34" charset="-122"/>
                <a:ea typeface="微软雅黑" panose="020B0503020204020204" pitchFamily="34" charset="-122"/>
                <a:sym typeface="+mn-ea"/>
              </a:rPr>
              <a:t>其余地市</a:t>
            </a:r>
            <a:r>
              <a:rPr lang="en-US" altLang="zh-CN" sz="800" dirty="0">
                <a:latin typeface="微软雅黑" panose="020B0503020204020204" pitchFamily="34" charset="-122"/>
                <a:ea typeface="微软雅黑" panose="020B0503020204020204" pitchFamily="34" charset="-122"/>
                <a:sym typeface="+mn-ea"/>
              </a:rPr>
              <a:t>可考虑该模式进行需求搜集</a:t>
            </a:r>
            <a:endParaRPr lang="en-US" altLang="zh-CN" sz="800" dirty="0">
              <a:latin typeface="微软雅黑" panose="020B0503020204020204" pitchFamily="34" charset="-122"/>
              <a:ea typeface="微软雅黑" panose="020B0503020204020204" pitchFamily="34" charset="-122"/>
              <a:sym typeface="+mn-ea"/>
            </a:endParaRPr>
          </a:p>
        </p:txBody>
      </p:sp>
      <p:pic>
        <p:nvPicPr>
          <p:cNvPr id="26" name="图片 25"/>
          <p:cNvPicPr>
            <a:picLocks noChangeAspect="1"/>
          </p:cNvPicPr>
          <p:nvPr/>
        </p:nvPicPr>
        <p:blipFill>
          <a:blip r:embed="rId5">
            <a:clrChange>
              <a:clrFrom>
                <a:srgbClr val="000000"/>
              </a:clrFrom>
              <a:clrTo>
                <a:srgbClr val="000000">
                  <a:alpha val="0"/>
                </a:srgbClr>
              </a:clrTo>
            </a:clrChange>
          </a:blip>
          <a:stretch>
            <a:fillRect/>
          </a:stretch>
        </p:blipFill>
        <p:spPr>
          <a:xfrm>
            <a:off x="4842510" y="2306320"/>
            <a:ext cx="194310" cy="194310"/>
          </a:xfrm>
          <a:prstGeom prst="rect">
            <a:avLst/>
          </a:prstGeom>
        </p:spPr>
      </p:pic>
      <p:pic>
        <p:nvPicPr>
          <p:cNvPr id="10" name="图片 9"/>
          <p:cNvPicPr>
            <a:picLocks noChangeAspect="1"/>
          </p:cNvPicPr>
          <p:nvPr/>
        </p:nvPicPr>
        <p:blipFill>
          <a:blip r:embed="rId5">
            <a:clrChange>
              <a:clrFrom>
                <a:srgbClr val="000000"/>
              </a:clrFrom>
              <a:clrTo>
                <a:srgbClr val="000000">
                  <a:alpha val="0"/>
                </a:srgbClr>
              </a:clrTo>
            </a:clrChange>
          </a:blip>
          <a:stretch>
            <a:fillRect/>
          </a:stretch>
        </p:blipFill>
        <p:spPr>
          <a:xfrm>
            <a:off x="4842510" y="4147820"/>
            <a:ext cx="194310" cy="194310"/>
          </a:xfrm>
          <a:prstGeom prst="rect">
            <a:avLst/>
          </a:prstGeom>
        </p:spPr>
      </p:pic>
      <p:sp>
        <p:nvSpPr>
          <p:cNvPr id="11" name="文本框 10"/>
          <p:cNvSpPr txBox="1"/>
          <p:nvPr/>
        </p:nvSpPr>
        <p:spPr>
          <a:xfrm>
            <a:off x="869315" y="2234565"/>
            <a:ext cx="2132330" cy="645160"/>
          </a:xfrm>
          <a:prstGeom prst="rect">
            <a:avLst/>
          </a:prstGeom>
          <a:noFill/>
        </p:spPr>
        <p:txBody>
          <a:bodyPr wrap="square" rtlCol="0" anchor="t">
            <a:spAutoFit/>
          </a:bodyPr>
          <a:lstStyle/>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①</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新建道路</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LED</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灯</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单灯控制器</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平台</a:t>
            </a:r>
            <a:endParaRPr kumimoji="0" lang="zh-CN" altLang="en-US" sz="8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②</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原有钠灯换</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LED</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灯</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单灯控制器</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平台</a:t>
            </a:r>
            <a:endParaRPr kumimoji="0" lang="zh-CN" altLang="en-US" sz="8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③</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已有</a:t>
            </a:r>
            <a:r>
              <a:rPr lang="en-US" altLang="zh-CN"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LED</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灯加装</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：单灯控制器</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平台</a:t>
            </a:r>
            <a:endPar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45" name="矩形 144"/>
          <p:cNvSpPr/>
          <p:nvPr/>
        </p:nvSpPr>
        <p:spPr>
          <a:xfrm>
            <a:off x="432435" y="1372870"/>
            <a:ext cx="436880" cy="754380"/>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indent="0" algn="ctr" fontAlgn="auto">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行业痛点</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432435" y="2287905"/>
            <a:ext cx="436880" cy="565785"/>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indent="0" algn="ctr" fontAlgn="auto">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建设思路</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432435" y="2970530"/>
            <a:ext cx="436880" cy="1772920"/>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indent="0" algn="ctr" fontAlgn="auto">
              <a:lnSpc>
                <a:spcPct val="150000"/>
              </a:lnSpc>
            </a:pPr>
            <a:r>
              <a:rPr lang="zh-CN" altLang="en-US" sz="900" b="1" dirty="0">
                <a:solidFill>
                  <a:schemeClr val="tx1"/>
                </a:solidFill>
                <a:latin typeface="微软雅黑" panose="020B0503020204020204" pitchFamily="34" charset="-122"/>
                <a:ea typeface="微软雅黑" panose="020B0503020204020204" pitchFamily="34" charset="-122"/>
              </a:rPr>
              <a:t>整体架构</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5" name="右箭头 14"/>
          <p:cNvSpPr/>
          <p:nvPr/>
        </p:nvSpPr>
        <p:spPr>
          <a:xfrm>
            <a:off x="2952115" y="2350135"/>
            <a:ext cx="225425" cy="405130"/>
          </a:xfrm>
          <a:prstGeom prst="rightArrow">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087370" y="2306320"/>
            <a:ext cx="1261745" cy="460375"/>
          </a:xfrm>
          <a:prstGeom prst="rect">
            <a:avLst/>
          </a:prstGeom>
        </p:spPr>
        <p:txBody>
          <a:bodyPr wrap="square" anchor="t">
            <a:spAutoFit/>
          </a:bodyPr>
          <a:lstStyle/>
          <a:p>
            <a:pPr marR="0" lvl="0" indent="0" algn="ctr" defTabSz="914400" fontAlgn="auto">
              <a:lnSpc>
                <a:spcPct val="150000"/>
              </a:lnSpc>
              <a:spcBef>
                <a:spcPts val="0"/>
              </a:spcBef>
              <a:spcAft>
                <a:spcPts val="0"/>
              </a:spcAft>
              <a:buClrTx/>
              <a:buSzTx/>
              <a:buFont typeface="Wingdings" panose="05000000000000000000" charset="0"/>
              <a:buNone/>
              <a:defRPr/>
            </a:pPr>
            <a:r>
              <a:rPr lang="zh-CN" sz="800" b="1" kern="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存量路灯接入</a:t>
            </a:r>
            <a:r>
              <a:rPr lang="en-US" altLang="zh-CN" sz="800" b="1" kern="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endParaRPr lang="en-US" altLang="zh-CN" sz="800" b="1" kern="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ctr" defTabSz="914400" fontAlgn="auto">
              <a:lnSpc>
                <a:spcPct val="150000"/>
              </a:lnSpc>
              <a:spcBef>
                <a:spcPts val="0"/>
              </a:spcBef>
              <a:spcAft>
                <a:spcPts val="0"/>
              </a:spcAft>
              <a:buClrTx/>
              <a:buSzTx/>
              <a:buFont typeface="Wingdings" panose="05000000000000000000" charset="0"/>
              <a:buNone/>
              <a:defRPr/>
            </a:pPr>
            <a:r>
              <a:rPr lang="zh-CN" altLang="en-US" sz="800" b="1" kern="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平台统一管控</a:t>
            </a:r>
            <a:endParaRPr lang="zh-CN" altLang="en-US" sz="800" b="1" kern="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p:txBody>
      </p:sp>
      <p:sp>
        <p:nvSpPr>
          <p:cNvPr id="18" name="文本框 17"/>
          <p:cNvSpPr txBox="1"/>
          <p:nvPr/>
        </p:nvSpPr>
        <p:spPr>
          <a:xfrm>
            <a:off x="869315" y="1310640"/>
            <a:ext cx="3609975" cy="829945"/>
          </a:xfrm>
          <a:prstGeom prst="rect">
            <a:avLst/>
          </a:prstGeom>
          <a:noFill/>
        </p:spPr>
        <p:txBody>
          <a:bodyPr wrap="square" rtlCol="0" anchor="t">
            <a:spAutoFit/>
          </a:bodyPr>
          <a:lstStyle/>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①</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a:latin typeface="微软雅黑" panose="020B0503020204020204" pitchFamily="34" charset="-122"/>
                <a:ea typeface="微软雅黑" panose="020B0503020204020204" pitchFamily="34" charset="-122"/>
                <a:sym typeface="+mn-ea"/>
              </a:rPr>
              <a:t>节能降耗</a:t>
            </a:r>
            <a:r>
              <a:rPr lang="zh-CN" altLang="en-US" sz="800">
                <a:latin typeface="微软雅黑" panose="020B0503020204020204" pitchFamily="34" charset="-122"/>
                <a:ea typeface="微软雅黑" panose="020B0503020204020204" pitchFamily="34" charset="-122"/>
                <a:sym typeface="+mn-ea"/>
              </a:rPr>
              <a:t>：电费开支巨大，政府财政资金压力大，缺乏成本建设节能系统</a:t>
            </a:r>
            <a:endParaRPr kumimoji="0" lang="zh-CN" altLang="en-US" sz="8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②</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技术未统一，多平台并存</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a:latin typeface="微软雅黑" panose="020B0503020204020204" pitchFamily="34" charset="-122"/>
                <a:ea typeface="微软雅黑" panose="020B0503020204020204" pitchFamily="34" charset="-122"/>
                <a:sym typeface="+mn-ea"/>
              </a:rPr>
              <a:t>行业尚未形成统一的标准和规范，信息孤岛多</a:t>
            </a:r>
            <a:endParaRPr kumimoji="0" lang="zh-CN" altLang="en-US" sz="8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endParaRPr>
          </a:p>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③</a:t>
            </a:r>
            <a:r>
              <a:rPr lang="en-US" altLang="zh-CN"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 </a:t>
            </a:r>
            <a:r>
              <a:rPr lang="zh-CN" altLang="en-US" sz="800" b="1"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改造资金有限</a:t>
            </a:r>
            <a:r>
              <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a:t>
            </a:r>
            <a:r>
              <a:rPr lang="zh-CN" altLang="en-US" sz="800">
                <a:latin typeface="微软雅黑" panose="020B0503020204020204" pitchFamily="34" charset="-122"/>
                <a:ea typeface="微软雅黑" panose="020B0503020204020204" pitchFamily="34" charset="-122"/>
                <a:sym typeface="+mn-ea"/>
              </a:rPr>
              <a:t>包括设备购置、安装调试、系统维护等多个环节</a:t>
            </a:r>
            <a:endParaRPr lang="zh-CN" altLang="en-US" sz="800">
              <a:latin typeface="微软雅黑" panose="020B0503020204020204" pitchFamily="34" charset="-122"/>
              <a:ea typeface="微软雅黑" panose="020B0503020204020204" pitchFamily="34" charset="-122"/>
              <a:sym typeface="+mn-ea"/>
            </a:endParaRPr>
          </a:p>
          <a:p>
            <a:pPr marR="0" lvl="0" indent="0" algn="just" defTabSz="914400" fontAlgn="auto">
              <a:lnSpc>
                <a:spcPct val="150000"/>
              </a:lnSpc>
              <a:spcBef>
                <a:spcPts val="0"/>
              </a:spcBef>
              <a:spcAft>
                <a:spcPts val="0"/>
              </a:spcAft>
              <a:buClrTx/>
              <a:buSzTx/>
              <a:buFont typeface="Wingdings" panose="05000000000000000000" charset="0"/>
              <a:buNone/>
              <a:defRPr/>
            </a:pPr>
            <a:r>
              <a:rPr lang="zh-CN" altLang="en-US" sz="800"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pitchFamily="49" charset="-122"/>
              </a:rPr>
              <a:t>备注：</a:t>
            </a:r>
            <a:r>
              <a:rPr lang="zh-CN" altLang="en-US" sz="800">
                <a:latin typeface="微软雅黑" panose="020B0503020204020204" pitchFamily="34" charset="-122"/>
                <a:ea typeface="微软雅黑" panose="020B0503020204020204" pitchFamily="34" charset="-122"/>
                <a:cs typeface="微软雅黑" panose="020B0503020204020204" pitchFamily="34" charset="-122"/>
                <a:sym typeface="+mn-ea"/>
              </a:rPr>
              <a:t>LED+单灯控制改造成本2.6年可回收，每盏路灯年省电约</a:t>
            </a: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mn-ea"/>
              </a:rPr>
              <a:t>800</a:t>
            </a:r>
            <a:r>
              <a:rPr lang="zh-CN" altLang="en-US" sz="800">
                <a:latin typeface="微软雅黑" panose="020B0503020204020204" pitchFamily="34" charset="-122"/>
                <a:ea typeface="微软雅黑" panose="020B0503020204020204" pitchFamily="34" charset="-122"/>
                <a:cs typeface="微软雅黑" panose="020B0503020204020204" pitchFamily="34" charset="-122"/>
                <a:sym typeface="+mn-ea"/>
              </a:rPr>
              <a:t>度</a:t>
            </a:r>
            <a:endParaRPr lang="zh-CN" altLang="en-US" sz="800" kern="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63" name="组合 262"/>
          <p:cNvGrpSpPr/>
          <p:nvPr/>
        </p:nvGrpSpPr>
        <p:grpSpPr>
          <a:xfrm>
            <a:off x="951865" y="2986405"/>
            <a:ext cx="3355975" cy="1753870"/>
            <a:chOff x="514" y="3337"/>
            <a:chExt cx="9298" cy="6491"/>
          </a:xfrm>
        </p:grpSpPr>
        <p:sp>
          <p:nvSpPr>
            <p:cNvPr id="174" name="矩形 173"/>
            <p:cNvSpPr/>
            <p:nvPr>
              <p:custDataLst>
                <p:tags r:id="rId6"/>
              </p:custDataLst>
            </p:nvPr>
          </p:nvSpPr>
          <p:spPr>
            <a:xfrm>
              <a:off x="1647" y="7486"/>
              <a:ext cx="8164" cy="714"/>
            </a:xfrm>
            <a:prstGeom prst="rect">
              <a:avLst/>
            </a:prstGeom>
            <a:noFill/>
            <a:ln w="12700" cap="flat" cmpd="sng" algn="ctr">
              <a:solidFill>
                <a:schemeClr val="accent6">
                  <a:lumMod val="60000"/>
                  <a:lumOff val="40000"/>
                </a:schemeClr>
              </a:solidFill>
              <a:prstDash val="dash"/>
              <a:miter lim="800000"/>
            </a:ln>
            <a:effectLst/>
          </p:spPr>
          <p:txBody>
            <a:bodyPr rtlCol="0" anchor="ctr"/>
            <a:lstStyle/>
            <a:p>
              <a:pPr algn="ctr"/>
              <a:endParaRPr lang="zh-CN" altLang="en-US" sz="300">
                <a:latin typeface="微软雅黑" panose="020B0503020204020204" pitchFamily="34" charset="-122"/>
                <a:ea typeface="微软雅黑" panose="020B0503020204020204" pitchFamily="34" charset="-122"/>
              </a:endParaRPr>
            </a:p>
          </p:txBody>
        </p:sp>
        <p:sp>
          <p:nvSpPr>
            <p:cNvPr id="175" name="矩形 174"/>
            <p:cNvSpPr/>
            <p:nvPr>
              <p:custDataLst>
                <p:tags r:id="rId7"/>
              </p:custDataLst>
            </p:nvPr>
          </p:nvSpPr>
          <p:spPr>
            <a:xfrm>
              <a:off x="515" y="7486"/>
              <a:ext cx="1036" cy="713"/>
            </a:xfrm>
            <a:prstGeom prst="rect">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mn-ea"/>
                </a:rPr>
                <a:t>设备</a:t>
              </a:r>
              <a:endParaRPr lang="zh-CN" altLang="en-US" sz="400" b="1" dirty="0">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mn-ea"/>
                </a:rPr>
                <a:t>管理</a:t>
              </a:r>
              <a:endParaRPr lang="zh-CN" altLang="en-US" sz="400" b="1" dirty="0">
                <a:solidFill>
                  <a:schemeClr val="tx1"/>
                </a:solidFill>
                <a:latin typeface="微软雅黑" panose="020B0503020204020204" pitchFamily="34" charset="-122"/>
                <a:ea typeface="微软雅黑" panose="020B0503020204020204" pitchFamily="34" charset="-122"/>
                <a:sym typeface="+mn-ea"/>
              </a:endParaRPr>
            </a:p>
          </p:txBody>
        </p:sp>
        <p:sp>
          <p:nvSpPr>
            <p:cNvPr id="176" name="矩形 175"/>
            <p:cNvSpPr/>
            <p:nvPr/>
          </p:nvSpPr>
          <p:spPr>
            <a:xfrm>
              <a:off x="1653" y="8574"/>
              <a:ext cx="8159" cy="1254"/>
            </a:xfrm>
            <a:prstGeom prst="rect">
              <a:avLst/>
            </a:prstGeom>
            <a:noFill/>
            <a:ln w="12700" cap="flat" cmpd="sng" algn="ctr">
              <a:solidFill>
                <a:schemeClr val="accent6">
                  <a:lumMod val="60000"/>
                  <a:lumOff val="40000"/>
                </a:schemeClr>
              </a:solidFill>
              <a:prstDash val="dash"/>
              <a:miter lim="800000"/>
            </a:ln>
            <a:effectLst/>
          </p:spPr>
          <p:txBody>
            <a:bodyPr vertOverflow="overflow" horzOverflow="overflow" vert="horz" wrap="square" numCol="1" spcCol="0" rtlCol="0" fromWordArt="0" anchor="ctr" anchorCtr="0" forceAA="0" compatLnSpc="1">
              <a:noAutofit/>
            </a:bodyPr>
            <a:lstStyle/>
            <a:p>
              <a:pPr lvl="0" algn="ctr">
                <a:buClrTx/>
                <a:buSzTx/>
                <a:buFontTx/>
              </a:pPr>
              <a:endParaRPr lang="zh-CN" altLang="en-US" sz="3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矩形 176"/>
            <p:cNvSpPr/>
            <p:nvPr/>
          </p:nvSpPr>
          <p:spPr>
            <a:xfrm>
              <a:off x="515" y="8574"/>
              <a:ext cx="1036" cy="1250"/>
            </a:xfrm>
            <a:prstGeom prst="rect">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硬件</a:t>
              </a:r>
              <a:endPar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接入</a:t>
              </a:r>
              <a:endPar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1" name="组合 180"/>
            <p:cNvGrpSpPr/>
            <p:nvPr/>
          </p:nvGrpSpPr>
          <p:grpSpPr>
            <a:xfrm>
              <a:off x="4773" y="8156"/>
              <a:ext cx="997" cy="525"/>
              <a:chOff x="12030" y="5915"/>
              <a:chExt cx="1069" cy="456"/>
            </a:xfrm>
          </p:grpSpPr>
          <p:sp>
            <p:nvSpPr>
              <p:cNvPr id="182" name="箭头: 上 40"/>
              <p:cNvSpPr/>
              <p:nvPr/>
            </p:nvSpPr>
            <p:spPr>
              <a:xfrm>
                <a:off x="12334" y="5915"/>
                <a:ext cx="427" cy="45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83" name="箭头: 上 41"/>
              <p:cNvSpPr/>
              <p:nvPr/>
            </p:nvSpPr>
            <p:spPr>
              <a:xfrm>
                <a:off x="12030" y="6039"/>
                <a:ext cx="279" cy="29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85" name="箭头: 上 42"/>
              <p:cNvSpPr/>
              <p:nvPr/>
            </p:nvSpPr>
            <p:spPr>
              <a:xfrm>
                <a:off x="12821" y="6039"/>
                <a:ext cx="279" cy="29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grpSp>
        <p:sp>
          <p:nvSpPr>
            <p:cNvPr id="191" name="文本框 190"/>
            <p:cNvSpPr txBox="1"/>
            <p:nvPr/>
          </p:nvSpPr>
          <p:spPr>
            <a:xfrm>
              <a:off x="3015" y="8253"/>
              <a:ext cx="1111" cy="516"/>
            </a:xfrm>
            <a:prstGeom prst="rect">
              <a:avLst/>
            </a:prstGeom>
            <a:noFill/>
          </p:spPr>
          <p:txBody>
            <a:bodyPr wrap="square" rtlCol="0">
              <a:noAutofit/>
            </a:bodyPr>
            <a:lstStyle/>
            <a:p>
              <a:r>
                <a:rPr lang="zh-CN" altLang="en-US" sz="300" b="1">
                  <a:latin typeface="微软雅黑" panose="020B0503020204020204" pitchFamily="34" charset="-122"/>
                  <a:ea typeface="微软雅黑" panose="020B0503020204020204" pitchFamily="34" charset="-122"/>
                  <a:cs typeface="微软雅黑" panose="020B0503020204020204" pitchFamily="34" charset="-122"/>
                </a:rPr>
                <a:t>平台对接</a:t>
              </a:r>
              <a:endParaRPr lang="zh-CN" altLang="en-US" sz="3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2" name="文本框 191"/>
            <p:cNvSpPr txBox="1"/>
            <p:nvPr/>
          </p:nvSpPr>
          <p:spPr>
            <a:xfrm>
              <a:off x="5818" y="8253"/>
              <a:ext cx="1225" cy="516"/>
            </a:xfrm>
            <a:prstGeom prst="rect">
              <a:avLst/>
            </a:prstGeom>
            <a:noFill/>
          </p:spPr>
          <p:txBody>
            <a:bodyPr wrap="square" rtlCol="0">
              <a:noAutofit/>
            </a:bodyPr>
            <a:lstStyle/>
            <a:p>
              <a:r>
                <a:rPr lang="zh-CN" altLang="en-US" sz="300" b="1">
                  <a:latin typeface="微软雅黑" panose="020B0503020204020204" pitchFamily="34" charset="-122"/>
                  <a:ea typeface="微软雅黑" panose="020B0503020204020204" pitchFamily="34" charset="-122"/>
                  <a:cs typeface="微软雅黑" panose="020B0503020204020204" pitchFamily="34" charset="-122"/>
                </a:rPr>
                <a:t>网关接入</a:t>
              </a:r>
              <a:endParaRPr lang="zh-CN" altLang="en-US" sz="3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3" name="文本框 192"/>
            <p:cNvSpPr txBox="1"/>
            <p:nvPr/>
          </p:nvSpPr>
          <p:spPr>
            <a:xfrm>
              <a:off x="8378" y="8253"/>
              <a:ext cx="1111" cy="516"/>
            </a:xfrm>
            <a:prstGeom prst="rect">
              <a:avLst/>
            </a:prstGeom>
            <a:noFill/>
          </p:spPr>
          <p:txBody>
            <a:bodyPr wrap="square" rtlCol="0">
              <a:noAutofit/>
            </a:bodyPr>
            <a:lstStyle/>
            <a:p>
              <a:r>
                <a:rPr lang="zh-CN" altLang="en-US" sz="300" b="1">
                  <a:latin typeface="微软雅黑" panose="020B0503020204020204" pitchFamily="34" charset="-122"/>
                  <a:ea typeface="微软雅黑" panose="020B0503020204020204" pitchFamily="34" charset="-122"/>
                  <a:cs typeface="微软雅黑" panose="020B0503020204020204" pitchFamily="34" charset="-122"/>
                </a:rPr>
                <a:t>设备直连</a:t>
              </a:r>
              <a:endParaRPr lang="zh-CN" altLang="en-US" sz="3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4" name="矩形 193"/>
            <p:cNvSpPr/>
            <p:nvPr>
              <p:custDataLst>
                <p:tags r:id="rId8"/>
              </p:custDataLst>
            </p:nvPr>
          </p:nvSpPr>
          <p:spPr>
            <a:xfrm>
              <a:off x="515" y="5944"/>
              <a:ext cx="1036" cy="658"/>
            </a:xfrm>
            <a:prstGeom prst="rect">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核心</a:t>
              </a:r>
              <a:endPar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功能</a:t>
              </a:r>
              <a:endParaRPr lang="zh-CN" altLang="en-US" sz="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5" name="矩形 194"/>
            <p:cNvSpPr/>
            <p:nvPr>
              <p:custDataLst>
                <p:tags r:id="rId9"/>
              </p:custDataLst>
            </p:nvPr>
          </p:nvSpPr>
          <p:spPr>
            <a:xfrm>
              <a:off x="1651" y="5534"/>
              <a:ext cx="8161" cy="1477"/>
            </a:xfrm>
            <a:prstGeom prst="rect">
              <a:avLst/>
            </a:prstGeom>
            <a:noFill/>
            <a:ln w="12700" cap="flat" cmpd="sng" algn="ctr">
              <a:solidFill>
                <a:schemeClr val="accent6">
                  <a:lumMod val="40000"/>
                  <a:lumOff val="60000"/>
                </a:schemeClr>
              </a:solidFill>
              <a:prstDash val="dash"/>
              <a:miter lim="800000"/>
            </a:ln>
            <a:effectLst/>
          </p:spPr>
          <p:txBody>
            <a:bodyPr rtlCol="0" anchor="ctr"/>
            <a:lstStyle/>
            <a:p>
              <a:pPr algn="ctr"/>
              <a:endParaRPr lang="zh-CN" altLang="en-US" sz="300" b="1">
                <a:latin typeface="微软雅黑" panose="020B0503020204020204" pitchFamily="34" charset="-122"/>
                <a:ea typeface="微软雅黑" panose="020B0503020204020204" pitchFamily="34" charset="-122"/>
              </a:endParaRPr>
            </a:p>
          </p:txBody>
        </p:sp>
        <p:sp>
          <p:nvSpPr>
            <p:cNvPr id="196" name="矩形 195"/>
            <p:cNvSpPr/>
            <p:nvPr>
              <p:custDataLst>
                <p:tags r:id="rId10"/>
              </p:custDataLst>
            </p:nvPr>
          </p:nvSpPr>
          <p:spPr>
            <a:xfrm>
              <a:off x="8316" y="5717"/>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 </a:t>
              </a: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大屏态势感知</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矩形 196"/>
            <p:cNvSpPr/>
            <p:nvPr>
              <p:custDataLst>
                <p:tags r:id="rId11"/>
              </p:custDataLst>
            </p:nvPr>
          </p:nvSpPr>
          <p:spPr>
            <a:xfrm>
              <a:off x="8314" y="6341"/>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边缘</a:t>
              </a: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a:t>
              </a: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识别</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2" name="组合 201"/>
            <p:cNvGrpSpPr/>
            <p:nvPr/>
          </p:nvGrpSpPr>
          <p:grpSpPr>
            <a:xfrm>
              <a:off x="4754" y="7046"/>
              <a:ext cx="940" cy="525"/>
              <a:chOff x="12030" y="5915"/>
              <a:chExt cx="1069" cy="456"/>
            </a:xfrm>
          </p:grpSpPr>
          <p:sp>
            <p:nvSpPr>
              <p:cNvPr id="203" name="箭头: 上 40"/>
              <p:cNvSpPr/>
              <p:nvPr/>
            </p:nvSpPr>
            <p:spPr>
              <a:xfrm>
                <a:off x="12334" y="5915"/>
                <a:ext cx="427" cy="45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04" name="箭头: 上 41"/>
              <p:cNvSpPr/>
              <p:nvPr/>
            </p:nvSpPr>
            <p:spPr>
              <a:xfrm>
                <a:off x="12030" y="6039"/>
                <a:ext cx="279" cy="29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05" name="箭头: 上 42"/>
              <p:cNvSpPr/>
              <p:nvPr/>
            </p:nvSpPr>
            <p:spPr>
              <a:xfrm>
                <a:off x="12821" y="6039"/>
                <a:ext cx="279" cy="296"/>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grpSp>
        <p:sp>
          <p:nvSpPr>
            <p:cNvPr id="210" name="文本框 209"/>
            <p:cNvSpPr txBox="1"/>
            <p:nvPr/>
          </p:nvSpPr>
          <p:spPr>
            <a:xfrm>
              <a:off x="2946" y="6895"/>
              <a:ext cx="1111" cy="516"/>
            </a:xfrm>
            <a:prstGeom prst="rect">
              <a:avLst/>
            </a:prstGeom>
            <a:noFill/>
          </p:spPr>
          <p:txBody>
            <a:bodyPr wrap="square" rtlCol="0">
              <a:noAutofit/>
            </a:bodyPr>
            <a:lstStyle/>
            <a:p>
              <a:r>
                <a:rPr lang="zh-CN" altLang="en-US" sz="400" b="1">
                  <a:latin typeface="微软雅黑" panose="020B0503020204020204" pitchFamily="34" charset="-122"/>
                  <a:ea typeface="微软雅黑" panose="020B0503020204020204" pitchFamily="34" charset="-122"/>
                  <a:cs typeface="微软雅黑" panose="020B0503020204020204" pitchFamily="34" charset="-122"/>
                </a:rPr>
                <a:t>数据推送</a:t>
              </a:r>
              <a:endParaRPr lang="zh-CN" altLang="en-US" sz="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1" name="文本框 210"/>
            <p:cNvSpPr txBox="1"/>
            <p:nvPr/>
          </p:nvSpPr>
          <p:spPr>
            <a:xfrm>
              <a:off x="5666" y="6895"/>
              <a:ext cx="1111" cy="516"/>
            </a:xfrm>
            <a:prstGeom prst="rect">
              <a:avLst/>
            </a:prstGeom>
            <a:noFill/>
          </p:spPr>
          <p:txBody>
            <a:bodyPr wrap="square" rtlCol="0">
              <a:noAutofit/>
            </a:bodyPr>
            <a:lstStyle/>
            <a:p>
              <a:r>
                <a:rPr lang="zh-CN" altLang="en-US" sz="400" b="1">
                  <a:latin typeface="微软雅黑" panose="020B0503020204020204" pitchFamily="34" charset="-122"/>
                  <a:ea typeface="微软雅黑" panose="020B0503020204020204" pitchFamily="34" charset="-122"/>
                  <a:cs typeface="微软雅黑" panose="020B0503020204020204" pitchFamily="34" charset="-122"/>
                </a:rPr>
                <a:t>统一管控</a:t>
              </a:r>
              <a:endParaRPr lang="zh-CN" altLang="en-US" sz="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2" name="文本框 211"/>
            <p:cNvSpPr txBox="1"/>
            <p:nvPr/>
          </p:nvSpPr>
          <p:spPr>
            <a:xfrm>
              <a:off x="8162" y="6895"/>
              <a:ext cx="1111" cy="516"/>
            </a:xfrm>
            <a:prstGeom prst="rect">
              <a:avLst/>
            </a:prstGeom>
            <a:noFill/>
          </p:spPr>
          <p:txBody>
            <a:bodyPr wrap="square" rtlCol="0">
              <a:noAutofit/>
            </a:bodyPr>
            <a:lstStyle/>
            <a:p>
              <a:r>
                <a:rPr lang="zh-CN" altLang="en-US" sz="400" b="1">
                  <a:latin typeface="微软雅黑" panose="020B0503020204020204" pitchFamily="34" charset="-122"/>
                  <a:ea typeface="微软雅黑" panose="020B0503020204020204" pitchFamily="34" charset="-122"/>
                  <a:cs typeface="微软雅黑" panose="020B0503020204020204" pitchFamily="34" charset="-122"/>
                </a:rPr>
                <a:t>数字集成</a:t>
              </a:r>
              <a:endParaRPr lang="zh-CN" altLang="en-US" sz="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3" name="矩形 212"/>
            <p:cNvSpPr/>
            <p:nvPr>
              <p:custDataLst>
                <p:tags r:id="rId12"/>
              </p:custDataLst>
            </p:nvPr>
          </p:nvSpPr>
          <p:spPr>
            <a:xfrm>
              <a:off x="514" y="3754"/>
              <a:ext cx="1037" cy="785"/>
            </a:xfrm>
            <a:prstGeom prst="rect">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mn-ea"/>
                </a:rPr>
                <a:t>场景</a:t>
              </a:r>
              <a:endParaRPr lang="zh-CN" altLang="en-US" sz="400" b="1" dirty="0">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400" b="1" dirty="0">
                  <a:solidFill>
                    <a:schemeClr val="tx1"/>
                  </a:solidFill>
                  <a:latin typeface="微软雅黑" panose="020B0503020204020204" pitchFamily="34" charset="-122"/>
                  <a:ea typeface="微软雅黑" panose="020B0503020204020204" pitchFamily="34" charset="-122"/>
                  <a:sym typeface="+mn-ea"/>
                </a:rPr>
                <a:t>应用</a:t>
              </a:r>
              <a:endParaRPr lang="zh-CN" altLang="en-US" sz="400" b="1" dirty="0">
                <a:solidFill>
                  <a:schemeClr val="tx1"/>
                </a:solidFill>
                <a:latin typeface="微软雅黑" panose="020B0503020204020204" pitchFamily="34" charset="-122"/>
                <a:ea typeface="微软雅黑" panose="020B0503020204020204" pitchFamily="34" charset="-122"/>
                <a:sym typeface="+mn-ea"/>
              </a:endParaRPr>
            </a:p>
          </p:txBody>
        </p:sp>
        <p:sp>
          <p:nvSpPr>
            <p:cNvPr id="215" name="矩形 214"/>
            <p:cNvSpPr/>
            <p:nvPr>
              <p:custDataLst>
                <p:tags r:id="rId13"/>
              </p:custDataLst>
            </p:nvPr>
          </p:nvSpPr>
          <p:spPr>
            <a:xfrm>
              <a:off x="1647" y="3337"/>
              <a:ext cx="8165" cy="1671"/>
            </a:xfrm>
            <a:prstGeom prst="rect">
              <a:avLst/>
            </a:prstGeom>
            <a:noFill/>
            <a:ln w="12700" cap="flat" cmpd="sng" algn="ctr">
              <a:solidFill>
                <a:srgbClr val="F2DCDB"/>
              </a:solidFill>
              <a:prstDash val="dash"/>
              <a:miter lim="800000"/>
            </a:ln>
            <a:effectLst/>
          </p:spPr>
          <p:txBody>
            <a:bodyPr vertOverflow="overflow" horzOverflow="overflow" vert="horz" wrap="square" numCol="1" spcCol="0" rtlCol="0" fromWordArt="0" anchor="ctr" anchorCtr="0" forceAA="0" compatLnSpc="1">
              <a:noAutofit/>
            </a:bodyPr>
            <a:lstStyle/>
            <a:p>
              <a:pPr lvl="0" algn="ctr">
                <a:buClrTx/>
                <a:buSzTx/>
                <a:buFontTx/>
              </a:pPr>
              <a:endParaRPr lang="zh-CN" altLang="en-US" sz="3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6" name="箭头: 上 40"/>
            <p:cNvSpPr/>
            <p:nvPr/>
          </p:nvSpPr>
          <p:spPr>
            <a:xfrm>
              <a:off x="4963" y="5008"/>
              <a:ext cx="430" cy="525"/>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17" name="箭头: 上 41"/>
            <p:cNvSpPr/>
            <p:nvPr/>
          </p:nvSpPr>
          <p:spPr>
            <a:xfrm>
              <a:off x="4658" y="5152"/>
              <a:ext cx="281" cy="341"/>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18" name="箭头: 上 42"/>
            <p:cNvSpPr/>
            <p:nvPr/>
          </p:nvSpPr>
          <p:spPr>
            <a:xfrm>
              <a:off x="5452" y="5152"/>
              <a:ext cx="281" cy="341"/>
            </a:xfrm>
            <a:prstGeom prst="up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19" name="文本框 218"/>
            <p:cNvSpPr txBox="1"/>
            <p:nvPr/>
          </p:nvSpPr>
          <p:spPr>
            <a:xfrm>
              <a:off x="5818" y="5112"/>
              <a:ext cx="1177" cy="525"/>
            </a:xfrm>
            <a:prstGeom prst="rect">
              <a:avLst/>
            </a:prstGeom>
            <a:noFill/>
          </p:spPr>
          <p:txBody>
            <a:bodyPr wrap="square" rtlCol="0">
              <a:noAutofit/>
            </a:bodyPr>
            <a:lstStyle/>
            <a:p>
              <a:r>
                <a:rPr lang="zh-CN" altLang="en-US" sz="300" b="1">
                  <a:latin typeface="微软雅黑" panose="020B0503020204020204" pitchFamily="34" charset="-122"/>
                  <a:ea typeface="微软雅黑" panose="020B0503020204020204" pitchFamily="34" charset="-122"/>
                  <a:cs typeface="微软雅黑" panose="020B0503020204020204" pitchFamily="34" charset="-122"/>
                </a:rPr>
                <a:t>场景赋能</a:t>
              </a:r>
              <a:endParaRPr lang="zh-CN" altLang="en-US" sz="3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0" name="图片 219"/>
            <p:cNvPicPr>
              <a:picLocks noChangeAspect="1"/>
            </p:cNvPicPr>
            <p:nvPr/>
          </p:nvPicPr>
          <p:blipFill>
            <a:blip r:embed="rId14"/>
            <a:srcRect t="39" b="39"/>
            <a:stretch>
              <a:fillRect/>
            </a:stretch>
          </p:blipFill>
          <p:spPr>
            <a:xfrm>
              <a:off x="2374" y="8758"/>
              <a:ext cx="404" cy="579"/>
            </a:xfrm>
            <a:prstGeom prst="rect">
              <a:avLst/>
            </a:prstGeom>
            <a:effectLst/>
          </p:spPr>
        </p:pic>
        <p:pic>
          <p:nvPicPr>
            <p:cNvPr id="221" name="图片 220"/>
            <p:cNvPicPr>
              <a:picLocks noChangeAspect="1"/>
            </p:cNvPicPr>
            <p:nvPr/>
          </p:nvPicPr>
          <p:blipFill>
            <a:blip r:embed="rId15"/>
            <a:srcRect l="-736" r="-754"/>
            <a:stretch>
              <a:fillRect/>
            </a:stretch>
          </p:blipFill>
          <p:spPr>
            <a:xfrm>
              <a:off x="3665" y="8758"/>
              <a:ext cx="807" cy="589"/>
            </a:xfrm>
            <a:prstGeom prst="rect">
              <a:avLst/>
            </a:prstGeom>
            <a:effectLst/>
          </p:spPr>
        </p:pic>
        <p:pic>
          <p:nvPicPr>
            <p:cNvPr id="222" name="图片 221" descr="监控箱2移动5G"/>
            <p:cNvPicPr>
              <a:picLocks noChangeAspect="1"/>
            </p:cNvPicPr>
            <p:nvPr/>
          </p:nvPicPr>
          <p:blipFill>
            <a:blip r:embed="rId16"/>
            <a:stretch>
              <a:fillRect/>
            </a:stretch>
          </p:blipFill>
          <p:spPr>
            <a:xfrm>
              <a:off x="5400" y="8681"/>
              <a:ext cx="528" cy="636"/>
            </a:xfrm>
            <a:prstGeom prst="rect">
              <a:avLst/>
            </a:prstGeom>
          </p:spPr>
        </p:pic>
        <p:pic>
          <p:nvPicPr>
            <p:cNvPr id="223" name="图片 2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90" y="8632"/>
              <a:ext cx="1133" cy="757"/>
            </a:xfrm>
            <a:prstGeom prst="rect">
              <a:avLst/>
            </a:prstGeom>
          </p:spPr>
        </p:pic>
        <p:pic>
          <p:nvPicPr>
            <p:cNvPr id="224" name="图片 223"/>
            <p:cNvPicPr>
              <a:picLocks noChangeAspect="1"/>
            </p:cNvPicPr>
            <p:nvPr/>
          </p:nvPicPr>
          <p:blipFill>
            <a:blip r:embed="rId18"/>
            <a:stretch>
              <a:fillRect/>
            </a:stretch>
          </p:blipFill>
          <p:spPr>
            <a:xfrm>
              <a:off x="8641" y="8632"/>
              <a:ext cx="481" cy="757"/>
            </a:xfrm>
            <a:prstGeom prst="rect">
              <a:avLst/>
            </a:prstGeom>
          </p:spPr>
        </p:pic>
        <p:sp>
          <p:nvSpPr>
            <p:cNvPr id="225" name="矩形 224"/>
            <p:cNvSpPr/>
            <p:nvPr/>
          </p:nvSpPr>
          <p:spPr>
            <a:xfrm>
              <a:off x="5048" y="9481"/>
              <a:ext cx="1231" cy="275"/>
            </a:xfrm>
            <a:prstGeom prst="rect">
              <a:avLst/>
            </a:prstGeom>
            <a:noFill/>
            <a:ln w="12700" cap="flat" cmpd="sng" algn="ctr">
              <a:solidFill>
                <a:schemeClr val="accent6">
                  <a:lumMod val="75000"/>
                </a:schemeClr>
              </a:solidFill>
              <a:prstDash val="solid"/>
              <a:miter lim="800000"/>
            </a:ln>
            <a:effectLst/>
          </p:spPr>
          <p:txBody>
            <a:bodyPr rtlCol="0" anchor="ctr"/>
            <a:lstStyle/>
            <a:p>
              <a:pPr algn="ctr"/>
              <a:r>
                <a:rPr lang="zh-CN" altLang="en-US" sz="300" b="1" dirty="0">
                  <a:solidFill>
                    <a:sysClr val="windowText" lastClr="000000"/>
                  </a:solidFill>
                  <a:latin typeface="微软雅黑" panose="020B0503020204020204" pitchFamily="34" charset="-122"/>
                  <a:ea typeface="微软雅黑" panose="020B0503020204020204" pitchFamily="34" charset="-122"/>
                </a:rPr>
                <a:t>路灯监控终端</a:t>
              </a:r>
              <a:endParaRPr lang="zh-CN" altLang="en-US" sz="300" b="1" dirty="0">
                <a:solidFill>
                  <a:sysClr val="windowText" lastClr="000000"/>
                </a:solidFill>
                <a:latin typeface="微软雅黑" panose="020B0503020204020204" pitchFamily="34" charset="-122"/>
                <a:ea typeface="微软雅黑" panose="020B0503020204020204" pitchFamily="34" charset="-122"/>
              </a:endParaRPr>
            </a:p>
          </p:txBody>
        </p:sp>
        <p:sp>
          <p:nvSpPr>
            <p:cNvPr id="226" name="矩形 225"/>
            <p:cNvSpPr/>
            <p:nvPr/>
          </p:nvSpPr>
          <p:spPr>
            <a:xfrm>
              <a:off x="3534" y="9479"/>
              <a:ext cx="1068" cy="275"/>
            </a:xfrm>
            <a:prstGeom prst="rect">
              <a:avLst/>
            </a:prstGeom>
            <a:noFill/>
            <a:ln w="12700" cap="flat" cmpd="sng" algn="ctr">
              <a:solidFill>
                <a:schemeClr val="accent6">
                  <a:lumMod val="75000"/>
                </a:schemeClr>
              </a:solidFill>
              <a:prstDash val="solid"/>
              <a:miter lim="800000"/>
            </a:ln>
            <a:effectLst/>
          </p:spPr>
          <p:txBody>
            <a:bodyPr rtlCol="0" anchor="ctr"/>
            <a:lstStyle/>
            <a:p>
              <a:pPr algn="ctr"/>
              <a:r>
                <a:rPr lang="zh-CN" altLang="en-US" sz="300" b="1" dirty="0">
                  <a:solidFill>
                    <a:sysClr val="windowText" lastClr="000000"/>
                  </a:solidFill>
                  <a:latin typeface="微软雅黑" panose="020B0503020204020204" pitchFamily="34" charset="-122"/>
                  <a:ea typeface="微软雅黑" panose="020B0503020204020204" pitchFamily="34" charset="-122"/>
                </a:rPr>
                <a:t>双灯控制器</a:t>
              </a:r>
              <a:endParaRPr lang="zh-CN" altLang="en-US" sz="300" b="1" dirty="0">
                <a:solidFill>
                  <a:sysClr val="windowText" lastClr="000000"/>
                </a:solidFill>
                <a:latin typeface="微软雅黑" panose="020B0503020204020204" pitchFamily="34" charset="-122"/>
                <a:ea typeface="微软雅黑" panose="020B0503020204020204" pitchFamily="34" charset="-122"/>
              </a:endParaRPr>
            </a:p>
          </p:txBody>
        </p:sp>
        <p:sp>
          <p:nvSpPr>
            <p:cNvPr id="227" name="矩形 226"/>
            <p:cNvSpPr/>
            <p:nvPr/>
          </p:nvSpPr>
          <p:spPr>
            <a:xfrm>
              <a:off x="2041" y="9479"/>
              <a:ext cx="1068" cy="275"/>
            </a:xfrm>
            <a:prstGeom prst="rect">
              <a:avLst/>
            </a:prstGeom>
            <a:noFill/>
            <a:ln w="12700" cap="flat" cmpd="sng" algn="ctr">
              <a:solidFill>
                <a:schemeClr val="accent6">
                  <a:lumMod val="75000"/>
                </a:schemeClr>
              </a:solidFill>
              <a:prstDash val="solid"/>
              <a:miter lim="800000"/>
            </a:ln>
            <a:effectLst/>
          </p:spPr>
          <p:txBody>
            <a:bodyPr rtlCol="0" anchor="ctr"/>
            <a:lstStyle/>
            <a:p>
              <a:pPr algn="ctr"/>
              <a:r>
                <a:rPr lang="zh-CN" altLang="en-US" sz="300" b="1" dirty="0">
                  <a:solidFill>
                    <a:sysClr val="windowText" lastClr="000000"/>
                  </a:solidFill>
                  <a:latin typeface="微软雅黑" panose="020B0503020204020204" pitchFamily="34" charset="-122"/>
                  <a:ea typeface="微软雅黑" panose="020B0503020204020204" pitchFamily="34" charset="-122"/>
                </a:rPr>
                <a:t>单灯控制器</a:t>
              </a:r>
              <a:endParaRPr lang="zh-CN" altLang="en-US" sz="300" b="1" dirty="0">
                <a:solidFill>
                  <a:sysClr val="windowText" lastClr="000000"/>
                </a:solidFill>
                <a:latin typeface="微软雅黑" panose="020B0503020204020204" pitchFamily="34" charset="-122"/>
                <a:ea typeface="微软雅黑" panose="020B0503020204020204" pitchFamily="34" charset="-122"/>
              </a:endParaRPr>
            </a:p>
          </p:txBody>
        </p:sp>
        <p:sp>
          <p:nvSpPr>
            <p:cNvPr id="228" name="矩形 227"/>
            <p:cNvSpPr/>
            <p:nvPr/>
          </p:nvSpPr>
          <p:spPr>
            <a:xfrm>
              <a:off x="6767" y="9481"/>
              <a:ext cx="1147" cy="275"/>
            </a:xfrm>
            <a:prstGeom prst="rect">
              <a:avLst/>
            </a:prstGeom>
            <a:noFill/>
            <a:ln w="12700" cap="flat" cmpd="sng" algn="ctr">
              <a:solidFill>
                <a:schemeClr val="accent6">
                  <a:lumMod val="75000"/>
                </a:schemeClr>
              </a:solidFill>
              <a:prstDash val="solid"/>
              <a:miter lim="800000"/>
            </a:ln>
            <a:effectLst/>
          </p:spPr>
          <p:txBody>
            <a:bodyPr rtlCol="0" anchor="ctr"/>
            <a:lstStyle/>
            <a:p>
              <a:pPr algn="ctr"/>
              <a:r>
                <a:rPr lang="zh-CN" altLang="en-US" sz="300" b="1" dirty="0">
                  <a:solidFill>
                    <a:sysClr val="windowText" lastClr="000000"/>
                  </a:solidFill>
                  <a:latin typeface="微软雅黑" panose="020B0503020204020204" pitchFamily="34" charset="-122"/>
                  <a:ea typeface="微软雅黑" panose="020B0503020204020204" pitchFamily="34" charset="-122"/>
                </a:rPr>
                <a:t>路灯网关</a:t>
              </a:r>
              <a:endParaRPr lang="zh-CN" altLang="en-US" sz="300" b="1" dirty="0">
                <a:solidFill>
                  <a:sysClr val="windowText" lastClr="000000"/>
                </a:solidFill>
                <a:latin typeface="微软雅黑" panose="020B0503020204020204" pitchFamily="34" charset="-122"/>
                <a:ea typeface="微软雅黑" panose="020B0503020204020204" pitchFamily="34" charset="-122"/>
              </a:endParaRPr>
            </a:p>
          </p:txBody>
        </p:sp>
        <p:sp>
          <p:nvSpPr>
            <p:cNvPr id="229" name="矩形 228"/>
            <p:cNvSpPr/>
            <p:nvPr/>
          </p:nvSpPr>
          <p:spPr>
            <a:xfrm>
              <a:off x="8357" y="9482"/>
              <a:ext cx="1068" cy="272"/>
            </a:xfrm>
            <a:prstGeom prst="rect">
              <a:avLst/>
            </a:prstGeom>
            <a:noFill/>
            <a:ln w="12700" cap="flat" cmpd="sng" algn="ctr">
              <a:solidFill>
                <a:schemeClr val="accent6">
                  <a:lumMod val="75000"/>
                </a:schemeClr>
              </a:solidFill>
              <a:prstDash val="solid"/>
              <a:miter lim="800000"/>
            </a:ln>
            <a:effectLst/>
          </p:spPr>
          <p:txBody>
            <a:bodyPr rtlCol="0" anchor="ctr"/>
            <a:lstStyle/>
            <a:p>
              <a:pPr algn="ctr"/>
              <a:r>
                <a:rPr lang="zh-CN" altLang="en-US" sz="300" b="1" dirty="0">
                  <a:solidFill>
                    <a:sysClr val="windowText" lastClr="000000"/>
                  </a:solidFill>
                  <a:latin typeface="微软雅黑" panose="020B0503020204020204" pitchFamily="34" charset="-122"/>
                  <a:ea typeface="微软雅黑" panose="020B0503020204020204" pitchFamily="34" charset="-122"/>
                </a:rPr>
                <a:t>智慧灯杆</a:t>
              </a:r>
              <a:endParaRPr lang="zh-CN" altLang="en-US" sz="300" b="1" dirty="0">
                <a:solidFill>
                  <a:sysClr val="windowText" lastClr="000000"/>
                </a:solidFill>
                <a:latin typeface="微软雅黑" panose="020B0503020204020204" pitchFamily="34" charset="-122"/>
                <a:ea typeface="微软雅黑" panose="020B0503020204020204" pitchFamily="34" charset="-122"/>
              </a:endParaRPr>
            </a:p>
          </p:txBody>
        </p:sp>
        <p:sp>
          <p:nvSpPr>
            <p:cNvPr id="230" name="矩形 229"/>
            <p:cNvSpPr/>
            <p:nvPr/>
          </p:nvSpPr>
          <p:spPr>
            <a:xfrm>
              <a:off x="1832" y="5717"/>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AI+智能调光</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1" name="矩形 230"/>
            <p:cNvSpPr/>
            <p:nvPr/>
          </p:nvSpPr>
          <p:spPr>
            <a:xfrm>
              <a:off x="1832" y="6341"/>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AI+智能运维</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2" name="矩形 231"/>
            <p:cNvSpPr/>
            <p:nvPr/>
          </p:nvSpPr>
          <p:spPr>
            <a:xfrm>
              <a:off x="3453" y="5717"/>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AI+能耗分析</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3" name="矩形 232"/>
            <p:cNvSpPr/>
            <p:nvPr/>
          </p:nvSpPr>
          <p:spPr>
            <a:xfrm>
              <a:off x="3452" y="6341"/>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AI+异常监测</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4" name="矩形 233"/>
            <p:cNvSpPr/>
            <p:nvPr/>
          </p:nvSpPr>
          <p:spPr>
            <a:xfrm>
              <a:off x="5074" y="5717"/>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AI+智能预测</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5" name="矩形 234"/>
            <p:cNvSpPr/>
            <p:nvPr/>
          </p:nvSpPr>
          <p:spPr>
            <a:xfrm>
              <a:off x="5073" y="6341"/>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AI+智能预警</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236" name="矩形 235"/>
            <p:cNvSpPr/>
            <p:nvPr>
              <p:custDataLst>
                <p:tags r:id="rId19"/>
              </p:custDataLst>
            </p:nvPr>
          </p:nvSpPr>
          <p:spPr>
            <a:xfrm>
              <a:off x="6695" y="5717"/>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数据资产运营</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7" name="矩形 236"/>
            <p:cNvSpPr/>
            <p:nvPr>
              <p:custDataLst>
                <p:tags r:id="rId20"/>
              </p:custDataLst>
            </p:nvPr>
          </p:nvSpPr>
          <p:spPr>
            <a:xfrm>
              <a:off x="6694" y="6341"/>
              <a:ext cx="1304" cy="3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数据开放共享</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 name="矩形 237"/>
            <p:cNvSpPr/>
            <p:nvPr/>
          </p:nvSpPr>
          <p:spPr>
            <a:xfrm>
              <a:off x="3441" y="7692"/>
              <a:ext cx="1495" cy="3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视频监控能力</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9" name="矩形 238"/>
            <p:cNvSpPr/>
            <p:nvPr/>
          </p:nvSpPr>
          <p:spPr>
            <a:xfrm>
              <a:off x="1729" y="7692"/>
              <a:ext cx="1622" cy="3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设备接入与管理</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0" name="矩形 239"/>
            <p:cNvSpPr/>
            <p:nvPr/>
          </p:nvSpPr>
          <p:spPr>
            <a:xfrm>
              <a:off x="8196" y="7687"/>
              <a:ext cx="1495" cy="31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OneIoT能力</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1" name="矩形 240"/>
            <p:cNvSpPr/>
            <p:nvPr/>
          </p:nvSpPr>
          <p:spPr>
            <a:xfrm>
              <a:off x="5026" y="7692"/>
              <a:ext cx="1495" cy="3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数据治理</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2" name="矩形 241"/>
            <p:cNvSpPr/>
            <p:nvPr/>
          </p:nvSpPr>
          <p:spPr>
            <a:xfrm>
              <a:off x="6611" y="7692"/>
              <a:ext cx="1495" cy="3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数字孪生</a:t>
              </a:r>
              <a:endParaRPr kumimoji="1" lang="en-US" altLang="zh-CN" sz="300" b="1" noProof="0" dirty="0">
                <a:ln>
                  <a:noFill/>
                </a:ln>
                <a:solidFill>
                  <a:schemeClr val="tx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3" name="图片 242"/>
            <p:cNvPicPr>
              <a:picLocks noChangeAspect="1"/>
            </p:cNvPicPr>
            <p:nvPr>
              <p:custDataLst>
                <p:tags r:id="rId21"/>
              </p:custDataLst>
            </p:nvPr>
          </p:nvPicPr>
          <p:blipFill>
            <a:blip r:embed="rId22"/>
            <a:stretch>
              <a:fillRect/>
            </a:stretch>
          </p:blipFill>
          <p:spPr>
            <a:xfrm>
              <a:off x="1865" y="3481"/>
              <a:ext cx="1419" cy="950"/>
            </a:xfrm>
            <a:prstGeom prst="rect">
              <a:avLst/>
            </a:prstGeom>
          </p:spPr>
        </p:pic>
        <p:pic>
          <p:nvPicPr>
            <p:cNvPr id="244" name="图片 243"/>
            <p:cNvPicPr>
              <a:picLocks noChangeAspect="1"/>
            </p:cNvPicPr>
            <p:nvPr/>
          </p:nvPicPr>
          <p:blipFill>
            <a:blip r:embed="rId18"/>
            <a:stretch>
              <a:fillRect/>
            </a:stretch>
          </p:blipFill>
          <p:spPr>
            <a:xfrm>
              <a:off x="3932" y="3461"/>
              <a:ext cx="1258" cy="1013"/>
            </a:xfrm>
            <a:prstGeom prst="rect">
              <a:avLst/>
            </a:prstGeom>
          </p:spPr>
        </p:pic>
        <p:sp>
          <p:nvSpPr>
            <p:cNvPr id="246" name="文本框 245"/>
            <p:cNvSpPr txBox="1"/>
            <p:nvPr>
              <p:custDataLst>
                <p:tags r:id="rId23"/>
              </p:custDataLst>
            </p:nvPr>
          </p:nvSpPr>
          <p:spPr>
            <a:xfrm flipH="1">
              <a:off x="1911" y="4539"/>
              <a:ext cx="1450" cy="508"/>
            </a:xfrm>
            <a:prstGeom prst="rect">
              <a:avLst/>
            </a:prstGeom>
            <a:solidFill>
              <a:schemeClr val="accent6">
                <a:lumMod val="20000"/>
                <a:lumOff val="80000"/>
              </a:schemeClr>
            </a:solidFill>
            <a:ln>
              <a:noFill/>
            </a:ln>
            <a:effectLst/>
          </p:spPr>
          <p:txBody>
            <a:bodyPr wrap="square" rtlCol="0">
              <a:spAutoFit/>
            </a:bodyPr>
            <a:lstStyle/>
            <a:p>
              <a:pPr algn="ctr"/>
              <a:r>
                <a:rPr lang="zh-CN" altLang="en-US" sz="300" b="1" dirty="0">
                  <a:solidFill>
                    <a:sysClr val="windowText" lastClr="000000"/>
                  </a:solidFill>
                  <a:latin typeface="Arial" panose="020B0604020202020204" pitchFamily="34" charset="0"/>
                  <a:ea typeface="微软雅黑" panose="020B0503020204020204" pitchFamily="34" charset="-122"/>
                </a:rPr>
                <a:t>照明管理场景</a:t>
              </a:r>
              <a:endParaRPr lang="zh-CN" altLang="en-US" sz="300" b="1" dirty="0">
                <a:solidFill>
                  <a:sysClr val="windowText" lastClr="000000"/>
                </a:solidFill>
                <a:latin typeface="Arial" panose="020B0604020202020204" pitchFamily="34" charset="0"/>
                <a:ea typeface="微软雅黑" panose="020B0503020204020204" pitchFamily="34" charset="-122"/>
              </a:endParaRPr>
            </a:p>
          </p:txBody>
        </p:sp>
        <p:sp>
          <p:nvSpPr>
            <p:cNvPr id="247" name="文本框 246"/>
            <p:cNvSpPr txBox="1"/>
            <p:nvPr>
              <p:custDataLst>
                <p:tags r:id="rId24"/>
              </p:custDataLst>
            </p:nvPr>
          </p:nvSpPr>
          <p:spPr>
            <a:xfrm flipH="1">
              <a:off x="3862" y="4539"/>
              <a:ext cx="1450" cy="508"/>
            </a:xfrm>
            <a:prstGeom prst="rect">
              <a:avLst/>
            </a:prstGeom>
            <a:solidFill>
              <a:schemeClr val="accent6">
                <a:lumMod val="20000"/>
                <a:lumOff val="80000"/>
              </a:schemeClr>
            </a:solidFill>
            <a:ln>
              <a:noFill/>
            </a:ln>
            <a:effectLst/>
          </p:spPr>
          <p:txBody>
            <a:bodyPr wrap="square" rtlCol="0">
              <a:spAutoFit/>
            </a:bodyPr>
            <a:lstStyle/>
            <a:p>
              <a:pPr algn="ctr"/>
              <a:r>
                <a:rPr lang="zh-CN" altLang="en-US" sz="300" b="1" dirty="0">
                  <a:solidFill>
                    <a:sysClr val="windowText" lastClr="000000"/>
                  </a:solidFill>
                  <a:latin typeface="Arial" panose="020B0604020202020204" pitchFamily="34" charset="0"/>
                  <a:ea typeface="微软雅黑" panose="020B0503020204020204" pitchFamily="34" charset="-122"/>
                </a:rPr>
                <a:t>智能杆场景</a:t>
              </a:r>
              <a:endParaRPr lang="zh-CN" altLang="en-US" sz="300" b="1" dirty="0">
                <a:solidFill>
                  <a:sysClr val="windowText" lastClr="000000"/>
                </a:solidFill>
                <a:latin typeface="Arial" panose="020B0604020202020204" pitchFamily="34" charset="0"/>
                <a:ea typeface="微软雅黑" panose="020B0503020204020204" pitchFamily="34" charset="-122"/>
              </a:endParaRPr>
            </a:p>
          </p:txBody>
        </p:sp>
        <p:sp>
          <p:nvSpPr>
            <p:cNvPr id="248" name="文本框 247"/>
            <p:cNvSpPr txBox="1"/>
            <p:nvPr>
              <p:custDataLst>
                <p:tags r:id="rId25"/>
              </p:custDataLst>
            </p:nvPr>
          </p:nvSpPr>
          <p:spPr>
            <a:xfrm flipH="1">
              <a:off x="5838" y="4539"/>
              <a:ext cx="1450" cy="508"/>
            </a:xfrm>
            <a:prstGeom prst="rect">
              <a:avLst/>
            </a:prstGeom>
            <a:solidFill>
              <a:schemeClr val="accent6">
                <a:lumMod val="20000"/>
                <a:lumOff val="80000"/>
              </a:schemeClr>
            </a:solidFill>
            <a:ln>
              <a:noFill/>
            </a:ln>
            <a:effectLst/>
          </p:spPr>
          <p:txBody>
            <a:bodyPr wrap="square" rtlCol="0">
              <a:spAutoFit/>
            </a:bodyPr>
            <a:lstStyle/>
            <a:p>
              <a:pPr algn="ctr"/>
              <a:r>
                <a:rPr lang="zh-CN" altLang="en-US" sz="300" b="1" dirty="0">
                  <a:solidFill>
                    <a:sysClr val="windowText" lastClr="000000"/>
                  </a:solidFill>
                  <a:latin typeface="Arial" panose="020B0604020202020204" pitchFamily="34" charset="0"/>
                  <a:ea typeface="微软雅黑" panose="020B0503020204020204" pitchFamily="34" charset="-122"/>
                </a:rPr>
                <a:t>无人机巡检场景</a:t>
              </a:r>
              <a:endParaRPr lang="zh-CN" altLang="en-US" sz="300" b="1" dirty="0">
                <a:solidFill>
                  <a:sysClr val="windowText" lastClr="000000"/>
                </a:solidFill>
                <a:latin typeface="Arial" panose="020B0604020202020204" pitchFamily="34" charset="0"/>
                <a:ea typeface="微软雅黑" panose="020B0503020204020204" pitchFamily="34" charset="-122"/>
              </a:endParaRPr>
            </a:p>
          </p:txBody>
        </p:sp>
        <p:sp>
          <p:nvSpPr>
            <p:cNvPr id="249" name="文本框 248"/>
            <p:cNvSpPr txBox="1"/>
            <p:nvPr>
              <p:custDataLst>
                <p:tags r:id="rId26"/>
              </p:custDataLst>
            </p:nvPr>
          </p:nvSpPr>
          <p:spPr>
            <a:xfrm flipH="1">
              <a:off x="7910" y="4539"/>
              <a:ext cx="1450" cy="508"/>
            </a:xfrm>
            <a:prstGeom prst="rect">
              <a:avLst/>
            </a:prstGeom>
            <a:solidFill>
              <a:schemeClr val="accent6">
                <a:lumMod val="20000"/>
                <a:lumOff val="80000"/>
              </a:schemeClr>
            </a:solidFill>
            <a:ln>
              <a:noFill/>
            </a:ln>
            <a:effectLst/>
          </p:spPr>
          <p:txBody>
            <a:bodyPr wrap="square" rtlCol="0">
              <a:spAutoFit/>
            </a:bodyPr>
            <a:lstStyle/>
            <a:p>
              <a:pPr algn="ctr"/>
              <a:r>
                <a:rPr lang="en-US" altLang="zh-CN" sz="300" b="1" dirty="0">
                  <a:solidFill>
                    <a:sysClr val="windowText" lastClr="000000"/>
                  </a:solidFill>
                  <a:latin typeface="Arial" panose="020B0604020202020204" pitchFamily="34" charset="0"/>
                  <a:ea typeface="微软雅黑" panose="020B0503020204020204" pitchFamily="34" charset="-122"/>
                </a:rPr>
                <a:t>AI+BI</a:t>
              </a:r>
              <a:r>
                <a:rPr lang="zh-CN" altLang="en-US" sz="300" b="1" dirty="0">
                  <a:solidFill>
                    <a:sysClr val="windowText" lastClr="000000"/>
                  </a:solidFill>
                  <a:latin typeface="Arial" panose="020B0604020202020204" pitchFamily="34" charset="0"/>
                  <a:ea typeface="微软雅黑" panose="020B0503020204020204" pitchFamily="34" charset="-122"/>
                </a:rPr>
                <a:t>分析场景</a:t>
              </a:r>
              <a:endParaRPr lang="zh-CN" altLang="en-US" sz="300" b="1" dirty="0">
                <a:solidFill>
                  <a:sysClr val="windowText" lastClr="000000"/>
                </a:solidFill>
                <a:latin typeface="Arial" panose="020B0604020202020204" pitchFamily="34" charset="0"/>
                <a:ea typeface="微软雅黑" panose="020B0503020204020204" pitchFamily="34" charset="-122"/>
              </a:endParaRPr>
            </a:p>
          </p:txBody>
        </p:sp>
        <p:pic>
          <p:nvPicPr>
            <p:cNvPr id="250" name="图片 249"/>
            <p:cNvPicPr>
              <a:picLocks noChangeAspect="1"/>
            </p:cNvPicPr>
            <p:nvPr/>
          </p:nvPicPr>
          <p:blipFill>
            <a:blip r:embed="rId27"/>
            <a:stretch>
              <a:fillRect/>
            </a:stretch>
          </p:blipFill>
          <p:spPr>
            <a:xfrm>
              <a:off x="5838" y="3485"/>
              <a:ext cx="1450" cy="902"/>
            </a:xfrm>
            <a:prstGeom prst="rect">
              <a:avLst/>
            </a:prstGeom>
          </p:spPr>
        </p:pic>
        <p:pic>
          <p:nvPicPr>
            <p:cNvPr id="251" name="图片 250"/>
            <p:cNvPicPr>
              <a:picLocks noChangeAspect="1"/>
            </p:cNvPicPr>
            <p:nvPr/>
          </p:nvPicPr>
          <p:blipFill>
            <a:blip r:embed="rId28"/>
            <a:stretch>
              <a:fillRect/>
            </a:stretch>
          </p:blipFill>
          <p:spPr>
            <a:xfrm>
              <a:off x="7927" y="3485"/>
              <a:ext cx="1433" cy="946"/>
            </a:xfrm>
            <a:prstGeom prst="rect">
              <a:avLst/>
            </a:prstGeom>
          </p:spPr>
        </p:pic>
      </p:grpSp>
      <p:sp>
        <p:nvSpPr>
          <p:cNvPr id="19" name="矩形 18"/>
          <p:cNvSpPr/>
          <p:nvPr/>
        </p:nvSpPr>
        <p:spPr>
          <a:xfrm>
            <a:off x="4798060" y="1351280"/>
            <a:ext cx="4055745" cy="227330"/>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nchorCtr="0"/>
          <a:lstStyle/>
          <a:p>
            <a:pPr indent="0" algn="l" fontAlgn="auto">
              <a:lnSpc>
                <a:spcPct val="150000"/>
              </a:lnSpc>
              <a:spcBef>
                <a:spcPts val="0"/>
              </a:spcBef>
              <a:spcAft>
                <a:spcPts val="0"/>
              </a:spcAft>
              <a:buFont typeface="Arial" panose="020B0604020202020204" pitchFamily="34" charset="0"/>
            </a:pPr>
            <a:r>
              <a:rPr lang="en-US" altLang="zh-CN" sz="900" b="1" dirty="0">
                <a:latin typeface="微软雅黑" panose="020B0503020204020204" pitchFamily="34" charset="-122"/>
                <a:ea typeface="微软雅黑" panose="020B0503020204020204" pitchFamily="34" charset="-122"/>
                <a:sym typeface="+mn-ea"/>
              </a:rPr>
              <a:t>  </a:t>
            </a:r>
            <a:r>
              <a:rPr lang="zh-CN" altLang="en-US" sz="900" b="1" dirty="0">
                <a:latin typeface="微软雅黑" panose="020B0503020204020204" pitchFamily="34" charset="-122"/>
                <a:ea typeface="微软雅黑" panose="020B0503020204020204" pitchFamily="34" charset="-122"/>
                <a:sym typeface="+mn-ea"/>
              </a:rPr>
              <a:t>建设模式一：</a:t>
            </a:r>
            <a:r>
              <a:rPr lang="zh-CN" altLang="en-US" sz="900" dirty="0">
                <a:solidFill>
                  <a:srgbClr val="FF0000"/>
                </a:solidFill>
                <a:latin typeface="微软雅黑" panose="020B0503020204020204" pitchFamily="34" charset="-122"/>
                <a:ea typeface="微软雅黑" panose="020B0503020204020204" pitchFamily="34" charset="-122"/>
                <a:sym typeface="+mn-ea"/>
              </a:rPr>
              <a:t>专项债模式（专项债一次性投资合作）</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4798695" y="3293110"/>
            <a:ext cx="4054475" cy="191135"/>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nchorCtr="0"/>
          <a:lstStyle/>
          <a:p>
            <a:pPr algn="l" fontAlgn="auto">
              <a:lnSpc>
                <a:spcPct val="150000"/>
              </a:lnSpc>
              <a:spcBef>
                <a:spcPts val="0"/>
              </a:spcBef>
              <a:spcAft>
                <a:spcPts val="0"/>
              </a:spcAft>
              <a:buClrTx/>
              <a:buSzTx/>
              <a:buFont typeface="Arial" panose="020B0604020202020204" pitchFamily="34" charset="0"/>
              <a:buNone/>
            </a:pPr>
            <a:r>
              <a:rPr lang="zh-CN" altLang="en-US" sz="900" b="1" dirty="0">
                <a:latin typeface="微软雅黑" panose="020B0503020204020204" pitchFamily="34" charset="-122"/>
                <a:ea typeface="微软雅黑" panose="020B0503020204020204" pitchFamily="34" charset="-122"/>
                <a:sym typeface="+mn-ea"/>
              </a:rPr>
              <a:t>建设模式二：</a:t>
            </a:r>
            <a:r>
              <a:rPr lang="zh-CN" altLang="en-US" sz="900" dirty="0">
                <a:solidFill>
                  <a:srgbClr val="FF0000"/>
                </a:solidFill>
                <a:latin typeface="微软雅黑" panose="020B0503020204020204" pitchFamily="34" charset="-122"/>
                <a:ea typeface="微软雅黑" panose="020B0503020204020204" pitchFamily="34" charset="-122"/>
                <a:sym typeface="+mn-ea"/>
              </a:rPr>
              <a:t>能源托管模式（</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路灯能源收益分期回收合作</a:t>
            </a:r>
            <a:r>
              <a:rPr lang="zh-CN" altLang="en-US" sz="900" dirty="0">
                <a:solidFill>
                  <a:srgbClr val="FF0000"/>
                </a:solidFill>
                <a:latin typeface="微软雅黑" panose="020B0503020204020204" pitchFamily="34" charset="-122"/>
                <a:ea typeface="微软雅黑" panose="020B0503020204020204" pitchFamily="34" charset="-122"/>
                <a:sym typeface="+mn-ea"/>
              </a:rPr>
              <a:t>）</a:t>
            </a:r>
            <a:endParaRPr lang="zh-CN" altLang="en-US" sz="9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p:nvPr/>
        </p:nvSpPr>
        <p:spPr>
          <a:xfrm>
            <a:off x="147762" y="51149"/>
            <a:ext cx="8642349" cy="411510"/>
          </a:xfrm>
          <a:prstGeom prst="rect">
            <a:avLst/>
          </a:prstGeom>
        </p:spPr>
        <p:txBody>
          <a:bodyPr vert="horz" lIns="91440" tIns="45720" rIns="91440" bIns="45720" rtlCol="0" anchor="ctr">
            <a:noAutofit/>
          </a:bodyPr>
          <a:lstStyle>
            <a:lvl1pPr algn="just" defTabSz="914400" rtl="0" eaLnBrk="1" latinLnBrk="0" hangingPunct="1">
              <a:spcBef>
                <a:spcPct val="0"/>
              </a:spcBef>
              <a:buNone/>
              <a:defRPr sz="2200" kern="1200" baseline="0">
                <a:solidFill>
                  <a:schemeClr val="bg1"/>
                </a:solidFill>
                <a:latin typeface="+mj-lt"/>
                <a:ea typeface="黑体" panose="02010609060101010101" pitchFamily="49" charset="-122"/>
                <a:cs typeface="+mj-cs"/>
              </a:defRPr>
            </a:lvl1pPr>
          </a:lstStyle>
          <a:p>
            <a:pPr marL="12700"/>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举措</a:t>
            </a:r>
            <a:r>
              <a:rPr lang="en-US" altLang="zh-CN"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：聚集商客标品拓展</a:t>
            </a:r>
            <a:r>
              <a:rPr lang="en-US" altLang="zh-CN" sz="2000" b="1" spc="-5" dirty="0">
                <a:solidFill>
                  <a:srgbClr val="FFFF00"/>
                </a:solidFill>
                <a:latin typeface="微软雅黑" panose="020B0503020204020204" pitchFamily="34" charset="-122"/>
                <a:ea typeface="微软雅黑" panose="020B0503020204020204" pitchFamily="34" charset="-122"/>
                <a:sym typeface="+mn-ea"/>
              </a:rPr>
              <a:t>—</a:t>
            </a:r>
            <a:r>
              <a:rPr lang="zh-CN" altLang="en-US" sz="2000" b="1" spc="-5" dirty="0">
                <a:solidFill>
                  <a:srgbClr val="FFFF00"/>
                </a:solidFill>
                <a:latin typeface="微软雅黑" panose="020B0503020204020204" pitchFamily="34" charset="-122"/>
                <a:ea typeface="微软雅黑" panose="020B0503020204020204" pitchFamily="34" charset="-122"/>
                <a:sym typeface="+mn-ea"/>
              </a:rPr>
              <a:t>保障产品</a:t>
            </a:r>
            <a:r>
              <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供给</a:t>
            </a:r>
            <a:endParaRPr lang="zh-CN" altLang="en-US" sz="2000" b="1" spc="-5"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a:xfrm>
            <a:off x="252730" y="546735"/>
            <a:ext cx="8733155" cy="932180"/>
          </a:xfrm>
          <a:prstGeom prst="rect">
            <a:avLst/>
          </a:prstGeom>
        </p:spPr>
        <p:txBody>
          <a:bodyPr/>
          <a:lstStyle/>
          <a:p>
            <a:pPr marL="176530" indent="-176530" algn="just" fontAlgn="auto">
              <a:lnSpc>
                <a:spcPct val="150000"/>
              </a:lnSpc>
              <a:buFont typeface="Arial" panose="020B0604020202020204" pitchFamily="34" charset="0"/>
              <a:buChar char="•"/>
            </a:pPr>
            <a:r>
              <a:rPr lang="zh-CN" sz="1100" b="1" dirty="0">
                <a:solidFill>
                  <a:srgbClr val="FF0000"/>
                </a:solidFill>
                <a:latin typeface="微软雅黑" panose="020B0503020204020204" pitchFamily="34" charset="-122"/>
                <a:ea typeface="微软雅黑" panose="020B0503020204020204" pitchFamily="34" charset="-122"/>
                <a:sym typeface="+mn-ea"/>
              </a:rPr>
              <a:t>商客主抓产品落地：</a:t>
            </a:r>
            <a:r>
              <a:rPr lang="zh-CN" sz="1100" dirty="0">
                <a:latin typeface="微软雅黑" panose="020B0503020204020204" pitchFamily="34" charset="-122"/>
                <a:ea typeface="微软雅黑" panose="020B0503020204020204" pitchFamily="34" charset="-122"/>
                <a:sym typeface="+mn-ea"/>
              </a:rPr>
              <a:t>基于</a:t>
            </a:r>
            <a:r>
              <a:rPr lang="zh-CN" sz="1100" dirty="0">
                <a:solidFill>
                  <a:srgbClr val="FF0000"/>
                </a:solidFill>
                <a:latin typeface="微软雅黑" panose="020B0503020204020204" pitchFamily="34" charset="-122"/>
                <a:ea typeface="微软雅黑" panose="020B0503020204020204" pitchFamily="34" charset="-122"/>
                <a:sym typeface="+mn-ea"/>
              </a:rPr>
              <a:t>物联网应用计收产品快速迭代上线</a:t>
            </a:r>
            <a:r>
              <a:rPr lang="zh-CN" sz="1100" dirty="0">
                <a:latin typeface="微软雅黑" panose="020B0503020204020204" pitchFamily="34" charset="-122"/>
                <a:ea typeface="微软雅黑" panose="020B0503020204020204" pitchFamily="34" charset="-122"/>
                <a:sym typeface="+mn-ea"/>
              </a:rPr>
              <a:t>以及</a:t>
            </a:r>
            <a:r>
              <a:rPr lang="zh-CN" sz="1100" dirty="0">
                <a:solidFill>
                  <a:srgbClr val="FF0000"/>
                </a:solidFill>
                <a:latin typeface="微软雅黑" panose="020B0503020204020204" pitchFamily="34" charset="-122"/>
                <a:ea typeface="微软雅黑" panose="020B0503020204020204" pitchFamily="34" charset="-122"/>
                <a:sym typeface="+mn-ea"/>
              </a:rPr>
              <a:t>建立线上一体化服务流程</a:t>
            </a:r>
            <a:r>
              <a:rPr lang="zh-CN" sz="1100" dirty="0">
                <a:latin typeface="微软雅黑" panose="020B0503020204020204" pitchFamily="34" charset="-122"/>
                <a:ea typeface="微软雅黑" panose="020B0503020204020204" pitchFamily="34" charset="-122"/>
                <a:sym typeface="+mn-ea"/>
              </a:rPr>
              <a:t>的优势，做好</a:t>
            </a:r>
            <a:r>
              <a:rPr lang="zh-CN" sz="1100" dirty="0">
                <a:solidFill>
                  <a:srgbClr val="FF0000"/>
                </a:solidFill>
                <a:latin typeface="微软雅黑" panose="020B0503020204020204" pitchFamily="34" charset="-122"/>
                <a:ea typeface="微软雅黑" panose="020B0503020204020204" pitchFamily="34" charset="-122"/>
                <a:sym typeface="+mn-ea"/>
              </a:rPr>
              <a:t>商客产品供给</a:t>
            </a:r>
            <a:r>
              <a:rPr lang="zh-CN" sz="1100" dirty="0">
                <a:latin typeface="微软雅黑" panose="020B0503020204020204" pitchFamily="34" charset="-122"/>
                <a:ea typeface="微软雅黑" panose="020B0503020204020204" pitchFamily="34" charset="-122"/>
                <a:sym typeface="+mn-ea"/>
              </a:rPr>
              <a:t>，做大产品规模</a:t>
            </a:r>
            <a:endParaRPr lang="zh-CN" sz="1100" dirty="0">
              <a:latin typeface="微软雅黑" panose="020B0503020204020204" pitchFamily="34" charset="-122"/>
              <a:ea typeface="微软雅黑" panose="020B0503020204020204" pitchFamily="34" charset="-122"/>
              <a:sym typeface="+mn-ea"/>
            </a:endParaRPr>
          </a:p>
          <a:p>
            <a:pPr marL="176530" lvl="0" indent="212090" algn="just" fontAlgn="auto">
              <a:lnSpc>
                <a:spcPct val="150000"/>
              </a:lnSpc>
              <a:buFont typeface="Wingdings" panose="05000000000000000000" charset="0"/>
              <a:buChar char="ü"/>
            </a:pPr>
            <a:r>
              <a:rPr lang="zh-CN" sz="1000" b="1" dirty="0">
                <a:latin typeface="微软雅黑" panose="020B0503020204020204" pitchFamily="34" charset="-122"/>
                <a:ea typeface="微软雅黑" panose="020B0503020204020204" pitchFamily="34" charset="-122"/>
                <a:sym typeface="+mn-ea"/>
              </a:rPr>
              <a:t>路径一：单个应用产品拓展方面</a:t>
            </a:r>
            <a:r>
              <a:rPr lang="zh-CN" sz="1000" dirty="0">
                <a:latin typeface="微软雅黑" panose="020B0503020204020204" pitchFamily="34" charset="-122"/>
                <a:ea typeface="微软雅黑" panose="020B0503020204020204" pitchFamily="34" charset="-122"/>
                <a:sym typeface="+mn-ea"/>
              </a:rPr>
              <a:t>，持续发挥产品快速迭代优势，快速响应一线需求，确保应收尽收。</a:t>
            </a:r>
            <a:endParaRPr lang="zh-CN" sz="1000" dirty="0">
              <a:latin typeface="微软雅黑" panose="020B0503020204020204" pitchFamily="34" charset="-122"/>
              <a:ea typeface="微软雅黑" panose="020B0503020204020204" pitchFamily="34" charset="-122"/>
              <a:sym typeface="+mn-ea"/>
            </a:endParaRPr>
          </a:p>
          <a:p>
            <a:pPr marL="176530" lvl="0" indent="212090" algn="just" fontAlgn="auto">
              <a:lnSpc>
                <a:spcPct val="150000"/>
              </a:lnSpc>
              <a:buFont typeface="Wingdings" panose="05000000000000000000" charset="0"/>
              <a:buChar char="ü"/>
            </a:pPr>
            <a:r>
              <a:rPr lang="zh-CN" altLang="en-US" sz="1000" b="1" dirty="0">
                <a:latin typeface="微软雅黑" panose="020B0503020204020204" pitchFamily="34" charset="-122"/>
                <a:ea typeface="微软雅黑" panose="020B0503020204020204" pitchFamily="34" charset="-122"/>
                <a:sym typeface="+mn-ea"/>
              </a:rPr>
              <a:t>路径二：商客融合套包供给方面</a:t>
            </a:r>
            <a:r>
              <a:rPr lang="zh-CN" altLang="en-US" sz="1000" dirty="0">
                <a:latin typeface="微软雅黑" panose="020B0503020204020204" pitchFamily="34" charset="-122"/>
                <a:ea typeface="微软雅黑" panose="020B0503020204020204" pitchFamily="34" charset="-122"/>
                <a:sym typeface="+mn-ea"/>
              </a:rPr>
              <a:t>，做好适配终端接入，做大传统安消、监管类产品落地规模。</a:t>
            </a:r>
            <a:endParaRPr lang="zh-CN" altLang="en-US" sz="1000" dirty="0">
              <a:latin typeface="微软雅黑" panose="020B0503020204020204" pitchFamily="34" charset="-122"/>
              <a:ea typeface="微软雅黑" panose="020B0503020204020204" pitchFamily="34" charset="-122"/>
              <a:sym typeface="+mn-ea"/>
            </a:endParaRPr>
          </a:p>
          <a:p>
            <a:pPr marL="176530" lvl="0" indent="212090" algn="just" fontAlgn="auto">
              <a:lnSpc>
                <a:spcPct val="150000"/>
              </a:lnSpc>
              <a:buFont typeface="Wingdings" panose="05000000000000000000" charset="0"/>
              <a:buChar char="ü"/>
            </a:pPr>
            <a:r>
              <a:rPr lang="zh-CN" altLang="en-US" sz="1000" b="1" dirty="0">
                <a:latin typeface="微软雅黑" panose="020B0503020204020204" pitchFamily="34" charset="-122"/>
                <a:ea typeface="微软雅黑" panose="020B0503020204020204" pitchFamily="34" charset="-122"/>
                <a:sym typeface="+mn-ea"/>
              </a:rPr>
              <a:t>路径三：轻量化定制服务适配方面</a:t>
            </a:r>
            <a:r>
              <a:rPr lang="zh-CN" altLang="en-US" sz="1000" dirty="0">
                <a:latin typeface="微软雅黑" panose="020B0503020204020204" pitchFamily="34" charset="-122"/>
                <a:ea typeface="微软雅黑" panose="020B0503020204020204" pitchFamily="34" charset="-122"/>
                <a:sym typeface="+mn-ea"/>
              </a:rPr>
              <a:t>，通过金华、温州试点做优本地生态合作伙伴及产品引入，扩大产品营销通路。</a:t>
            </a:r>
            <a:endParaRPr lang="zh-CN" altLang="en-US" sz="1000" dirty="0">
              <a:latin typeface="微软雅黑" panose="020B0503020204020204" pitchFamily="34" charset="-122"/>
              <a:ea typeface="微软雅黑" panose="020B0503020204020204" pitchFamily="34" charset="-122"/>
              <a:sym typeface="+mn-ea"/>
            </a:endParaRPr>
          </a:p>
        </p:txBody>
      </p:sp>
      <p:sp>
        <p:nvSpPr>
          <p:cNvPr id="11" name="矩形 10"/>
          <p:cNvSpPr/>
          <p:nvPr>
            <p:custDataLst>
              <p:tags r:id="rId1"/>
            </p:custDataLst>
          </p:nvPr>
        </p:nvSpPr>
        <p:spPr>
          <a:xfrm>
            <a:off x="297180" y="1695450"/>
            <a:ext cx="2713355" cy="284099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custDataLst>
              <p:tags r:id="rId2"/>
            </p:custDataLst>
          </p:nvPr>
        </p:nvSpPr>
        <p:spPr>
          <a:xfrm>
            <a:off x="882650" y="1544955"/>
            <a:ext cx="159321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单产品落地</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custDataLst>
              <p:tags r:id="rId3"/>
            </p:custDataLst>
          </p:nvPr>
        </p:nvSpPr>
        <p:spPr>
          <a:xfrm>
            <a:off x="3241040" y="1696085"/>
            <a:ext cx="2713355" cy="284099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custDataLst>
              <p:tags r:id="rId4"/>
            </p:custDataLst>
          </p:nvPr>
        </p:nvSpPr>
        <p:spPr>
          <a:xfrm>
            <a:off x="3854450" y="1545590"/>
            <a:ext cx="159321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融合套包供给</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1" name="矩形 20"/>
          <p:cNvSpPr/>
          <p:nvPr>
            <p:custDataLst>
              <p:tags r:id="rId5"/>
            </p:custDataLst>
          </p:nvPr>
        </p:nvSpPr>
        <p:spPr>
          <a:xfrm>
            <a:off x="6158230" y="1696085"/>
            <a:ext cx="2713355" cy="2840990"/>
          </a:xfrm>
          <a:prstGeom prst="rect">
            <a:avLst/>
          </a:prstGeom>
          <a:noFill/>
          <a:ln w="12700">
            <a:solidFill>
              <a:schemeClr val="bg1">
                <a:lumMod val="75000"/>
              </a:schemeClr>
            </a:solidFill>
          </a:ln>
          <a:extLst>
            <a:ext uri="{909E8E84-426E-40DD-AFC4-6F175D3DCCD1}">
              <a14:hiddenFill xmlns:a14="http://schemas.microsoft.com/office/drawing/2010/main">
                <a:solidFill>
                  <a:srgbClr val="247EC0"/>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custDataLst>
              <p:tags r:id="rId6"/>
            </p:custDataLst>
          </p:nvPr>
        </p:nvSpPr>
        <p:spPr>
          <a:xfrm>
            <a:off x="6790690" y="1545590"/>
            <a:ext cx="1593215" cy="288290"/>
          </a:xfrm>
          <a:prstGeom prst="rect">
            <a:avLst/>
          </a:prstGeom>
          <a:solidFill>
            <a:schemeClr val="bg1"/>
          </a:solidFill>
          <a:ln w="12700">
            <a:noFill/>
            <a:prstDash val="sysDash"/>
          </a:ln>
        </p:spPr>
        <p:txBody>
          <a:bodyPr wrap="square" lIns="127548" tIns="81269" rIns="127548" bIns="81269" rtlCol="0" anchor="ctr" anchorCtr="0">
            <a:noAutofit/>
          </a:bodyPr>
          <a:lstStyle/>
          <a:p>
            <a:pPr algn="ctr" defTabSz="685800"/>
            <a:r>
              <a:rPr lang="zh-CN" altLang="en-US" sz="1200" b="1" dirty="0">
                <a:solidFill>
                  <a:srgbClr val="FF0000"/>
                </a:solidFill>
                <a:latin typeface="微软雅黑" panose="020B0503020204020204" pitchFamily="34" charset="-122"/>
                <a:ea typeface="微软雅黑" panose="020B0503020204020204" pitchFamily="34" charset="-122"/>
              </a:rPr>
              <a:t>轻量化定制适配</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95910" y="1723390"/>
            <a:ext cx="2705735" cy="15455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全业务场景</a:t>
            </a:r>
            <a:endParaRPr lang="zh-CN" altLang="en-US"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产品服务策略</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业务受理</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OA</a:t>
            </a:r>
            <a:r>
              <a:rPr lang="zh-CN" altLang="en-US" sz="900" dirty="0">
                <a:latin typeface="微软雅黑" panose="020B0503020204020204" pitchFamily="34" charset="-122"/>
                <a:ea typeface="微软雅黑" panose="020B0503020204020204" pitchFamily="34" charset="-122"/>
              </a:rPr>
              <a:t>需求审批</a:t>
            </a:r>
            <a:r>
              <a:rPr lang="en-US" altLang="zh-CN" sz="900" dirty="0">
                <a:latin typeface="微软雅黑" panose="020B0503020204020204" pitchFamily="34" charset="-122"/>
                <a:ea typeface="微软雅黑" panose="020B0503020204020204" pitchFamily="34" charset="-122"/>
              </a:rPr>
              <a:t>-&gt;ESOP</a:t>
            </a:r>
            <a:r>
              <a:rPr lang="zh-CN" altLang="en-US" sz="900" dirty="0">
                <a:latin typeface="微软雅黑" panose="020B0503020204020204" pitchFamily="34" charset="-122"/>
                <a:ea typeface="微软雅黑" panose="020B0503020204020204" pitchFamily="34" charset="-122"/>
              </a:rPr>
              <a:t>下单</a:t>
            </a:r>
            <a:r>
              <a:rPr lang="en-US" altLang="zh-CN" sz="900" dirty="0">
                <a:latin typeface="微软雅黑" panose="020B0503020204020204" pitchFamily="34" charset="-122"/>
                <a:ea typeface="微软雅黑" panose="020B0503020204020204" pitchFamily="34" charset="-122"/>
              </a:rPr>
              <a:t>-&gt;</a:t>
            </a:r>
            <a:r>
              <a:rPr lang="zh-CN" altLang="en-US" sz="900" dirty="0">
                <a:latin typeface="微软雅黑" panose="020B0503020204020204" pitchFamily="34" charset="-122"/>
                <a:ea typeface="微软雅黑" panose="020B0503020204020204" pitchFamily="34" charset="-122"/>
              </a:rPr>
              <a:t>业管平台派单</a:t>
            </a:r>
            <a:r>
              <a:rPr lang="en-US" altLang="zh-CN" sz="900" dirty="0">
                <a:latin typeface="微软雅黑" panose="020B0503020204020204" pitchFamily="34" charset="-122"/>
                <a:ea typeface="微软雅黑" panose="020B0503020204020204" pitchFamily="34" charset="-122"/>
              </a:rPr>
              <a:t>-&gt;</a:t>
            </a:r>
            <a:r>
              <a:rPr lang="zh-CN" altLang="en-US" sz="900" dirty="0">
                <a:latin typeface="微软雅黑" panose="020B0503020204020204" pitchFamily="34" charset="-122"/>
                <a:ea typeface="微软雅黑" panose="020B0503020204020204" pitchFamily="34" charset="-122"/>
              </a:rPr>
              <a:t>中移建设装维为一体的</a:t>
            </a:r>
            <a:r>
              <a:rPr lang="zh-CN" altLang="en-US" sz="900" dirty="0">
                <a:solidFill>
                  <a:srgbClr val="FF0000"/>
                </a:solidFill>
                <a:latin typeface="微软雅黑" panose="020B0503020204020204" pitchFamily="34" charset="-122"/>
                <a:ea typeface="微软雅黑" panose="020B0503020204020204" pitchFamily="34" charset="-122"/>
              </a:rPr>
              <a:t>线上一体化体系</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sz="900" dirty="0">
                <a:latin typeface="微软雅黑" panose="020B0503020204020204" pitchFamily="34" charset="-122"/>
                <a:ea typeface="微软雅黑" panose="020B0503020204020204" pitchFamily="34" charset="-122"/>
              </a:rPr>
              <a:t> </a:t>
            </a:r>
            <a:r>
              <a:rPr lang="en-US" altLang="zh-CN" sz="900"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需求上报</a:t>
            </a:r>
            <a:r>
              <a:rPr lang="zh-CN" altLang="en-US" sz="900" dirty="0">
                <a:latin typeface="微软雅黑" panose="020B0503020204020204" pitchFamily="34" charset="-122"/>
                <a:ea typeface="微软雅黑" panose="020B0503020204020204" pitchFamily="34" charset="-122"/>
              </a:rPr>
              <a:t>：建立地市商客</a:t>
            </a:r>
            <a:r>
              <a:rPr lang="en-US" altLang="zh-CN" sz="900" dirty="0">
                <a:latin typeface="微软雅黑" panose="020B0503020204020204" pitchFamily="34" charset="-122"/>
                <a:ea typeface="微软雅黑" panose="020B0503020204020204" pitchFamily="34" charset="-122"/>
              </a:rPr>
              <a:t>-&gt;</a:t>
            </a:r>
            <a:r>
              <a:rPr lang="zh-CN" altLang="en-US" sz="900" dirty="0">
                <a:latin typeface="微软雅黑" panose="020B0503020204020204" pitchFamily="34" charset="-122"/>
                <a:ea typeface="微软雅黑" panose="020B0503020204020204" pitchFamily="34" charset="-122"/>
              </a:rPr>
              <a:t>物联产品需求上报机制，产品上线仅</a:t>
            </a:r>
            <a:r>
              <a:rPr lang="en-US" altLang="zh-CN" sz="900" dirty="0">
                <a:latin typeface="微软雅黑" panose="020B0503020204020204" pitchFamily="34" charset="-122"/>
                <a:ea typeface="微软雅黑" panose="020B0503020204020204" pitchFamily="34" charset="-122"/>
              </a:rPr>
              <a:t>5</a:t>
            </a:r>
            <a:r>
              <a:rPr lang="zh-CN" altLang="en-US" sz="900" dirty="0">
                <a:latin typeface="微软雅黑" panose="020B0503020204020204" pitchFamily="34" charset="-122"/>
                <a:ea typeface="微软雅黑" panose="020B0503020204020204" pitchFamily="34" charset="-122"/>
              </a:rPr>
              <a:t>个工作日。</a:t>
            </a:r>
            <a:endParaRPr lang="zh-CN" altLang="en-US" sz="900"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7">
            <a:clrChange>
              <a:clrFrom>
                <a:srgbClr val="000000"/>
              </a:clrFrom>
              <a:clrTo>
                <a:srgbClr val="000000">
                  <a:alpha val="0"/>
                </a:srgbClr>
              </a:clrTo>
            </a:clrChange>
          </a:blip>
          <a:stretch>
            <a:fillRect/>
          </a:stretch>
        </p:blipFill>
        <p:spPr>
          <a:xfrm>
            <a:off x="381000" y="4032673"/>
            <a:ext cx="373380" cy="373380"/>
          </a:xfrm>
          <a:prstGeom prst="rect">
            <a:avLst/>
          </a:prstGeom>
        </p:spPr>
      </p:pic>
      <p:sp>
        <p:nvSpPr>
          <p:cNvPr id="41" name="文本框 40"/>
          <p:cNvSpPr txBox="1"/>
          <p:nvPr/>
        </p:nvSpPr>
        <p:spPr>
          <a:xfrm>
            <a:off x="754380" y="3966210"/>
            <a:ext cx="2255520" cy="506730"/>
          </a:xfrm>
          <a:prstGeom prst="rect">
            <a:avLst/>
          </a:prstGeom>
          <a:noFill/>
        </p:spPr>
        <p:txBody>
          <a:bodyPr wrap="square" rtlCol="0" anchor="t">
            <a:spAutoFit/>
          </a:bodyPr>
          <a:lstStyle/>
          <a:p>
            <a:pPr indent="0" algn="just" fontAlgn="auto">
              <a:lnSpc>
                <a:spcPct val="150000"/>
              </a:lnSpc>
              <a:spcBef>
                <a:spcPts val="0"/>
              </a:spcBef>
              <a:spcAft>
                <a:spcPts val="0"/>
              </a:spcAft>
              <a:buFont typeface="Arial" panose="020B0604020202020204" pitchFamily="34" charset="0"/>
              <a:buNone/>
            </a:pPr>
            <a:r>
              <a:rPr lang="zh-CN" altLang="en-US" sz="900" b="1" dirty="0">
                <a:latin typeface="微软雅黑" panose="020B0503020204020204" pitchFamily="34" charset="-122"/>
                <a:ea typeface="微软雅黑" panose="020B0503020204020204" pitchFamily="34" charset="-122"/>
                <a:sym typeface="+mn-ea"/>
              </a:rPr>
              <a:t>优秀案例：</a:t>
            </a:r>
            <a:r>
              <a:rPr lang="zh-CN" sz="900" dirty="0">
                <a:solidFill>
                  <a:srgbClr val="FF0000"/>
                </a:solidFill>
                <a:latin typeface="微软雅黑" panose="020B0503020204020204" pitchFamily="34" charset="-122"/>
                <a:ea typeface="微软雅黑" panose="020B0503020204020204" pitchFamily="34" charset="-122"/>
                <a:sym typeface="+mn-ea"/>
              </a:rPr>
              <a:t>湖州公司</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zh-CN"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精准营销</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安消</a:t>
            </a:r>
            <a:r>
              <a:rPr sz="900">
                <a:latin typeface="微软雅黑" panose="020B0503020204020204" pitchFamily="34" charset="-122"/>
                <a:ea typeface="微软雅黑" panose="020B0503020204020204" pitchFamily="34" charset="-122"/>
                <a:cs typeface="微软雅黑" panose="020B0503020204020204" pitchFamily="34" charset="-122"/>
                <a:sym typeface="+mn-ea"/>
              </a:rPr>
              <a:t>产</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品</a:t>
            </a:r>
            <a:r>
              <a:rPr sz="900">
                <a:latin typeface="微软雅黑" panose="020B0503020204020204" pitchFamily="34" charset="-122"/>
                <a:ea typeface="微软雅黑" panose="020B0503020204020204" pitchFamily="34" charset="-122"/>
                <a:cs typeface="微软雅黑" panose="020B0503020204020204" pitchFamily="34" charset="-122"/>
                <a:sym typeface="+mn-ea"/>
              </a:rPr>
              <a:t>创收</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1172</a:t>
            </a:r>
            <a:r>
              <a:rPr sz="90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，规模全省第一</a:t>
            </a:r>
            <a:r>
              <a:rPr sz="9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8" name="文本框 117"/>
          <p:cNvSpPr txBox="1"/>
          <p:nvPr/>
        </p:nvSpPr>
        <p:spPr>
          <a:xfrm>
            <a:off x="3230880" y="1717040"/>
            <a:ext cx="2705735" cy="196088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切入</a:t>
            </a:r>
            <a:r>
              <a:rPr lang="en-US" altLang="zh-CN" sz="900" dirty="0">
                <a:latin typeface="微软雅黑" panose="020B0503020204020204" pitchFamily="34" charset="-122"/>
                <a:ea typeface="微软雅黑" panose="020B0503020204020204" pitchFamily="34" charset="-122"/>
              </a:rPr>
              <a:t>BB</a:t>
            </a:r>
            <a:r>
              <a:rPr lang="zh-CN" altLang="en-US" sz="900" dirty="0">
                <a:latin typeface="微软雅黑" panose="020B0503020204020204" pitchFamily="34" charset="-122"/>
                <a:ea typeface="微软雅黑" panose="020B0503020204020204" pitchFamily="34" charset="-122"/>
              </a:rPr>
              <a:t>融合（基于</a:t>
            </a:r>
            <a:r>
              <a:rPr lang="en-US" altLang="zh-CN" sz="900" dirty="0">
                <a:latin typeface="微软雅黑" panose="020B0503020204020204" pitchFamily="34" charset="-122"/>
                <a:ea typeface="微软雅黑" panose="020B0503020204020204" pitchFamily="34" charset="-122"/>
              </a:rPr>
              <a:t>FTTO+</a:t>
            </a:r>
            <a:r>
              <a:rPr lang="zh-CN" altLang="en-US" sz="900" dirty="0">
                <a:latin typeface="微软雅黑" panose="020B0503020204020204" pitchFamily="34" charset="-122"/>
                <a:ea typeface="微软雅黑" panose="020B0503020204020204" pitchFamily="34" charset="-122"/>
              </a:rPr>
              <a:t>安消</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楼园</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监管</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工地场景）、</a:t>
            </a:r>
            <a:r>
              <a:rPr lang="en-US" altLang="zh-CN" sz="900" dirty="0">
                <a:latin typeface="微软雅黑" panose="020B0503020204020204" pitchFamily="34" charset="-122"/>
                <a:ea typeface="微软雅黑" panose="020B0503020204020204" pitchFamily="34" charset="-122"/>
              </a:rPr>
              <a:t>HB</a:t>
            </a:r>
            <a:r>
              <a:rPr lang="zh-CN" altLang="en-US" sz="900" dirty="0">
                <a:latin typeface="微软雅黑" panose="020B0503020204020204" pitchFamily="34" charset="-122"/>
                <a:ea typeface="微软雅黑" panose="020B0503020204020204" pitchFamily="34" charset="-122"/>
              </a:rPr>
              <a:t>融合（沿街商铺场景）、</a:t>
            </a:r>
            <a:r>
              <a:rPr lang="en-US" altLang="zh-CN" sz="900" dirty="0">
                <a:latin typeface="微软雅黑" panose="020B0503020204020204" pitchFamily="34" charset="-122"/>
                <a:ea typeface="微软雅黑" panose="020B0503020204020204" pitchFamily="34" charset="-122"/>
              </a:rPr>
              <a:t>CB</a:t>
            </a:r>
            <a:r>
              <a:rPr lang="zh-CN" altLang="en-US" sz="900" dirty="0">
                <a:latin typeface="微软雅黑" panose="020B0503020204020204" pitchFamily="34" charset="-122"/>
                <a:ea typeface="微软雅黑" panose="020B0503020204020204" pitchFamily="34" charset="-122"/>
              </a:rPr>
              <a:t>融合（住宿场景）需求</a:t>
            </a:r>
            <a:endParaRPr lang="zh-CN" altLang="en-US"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产品服务策略</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b="1" dirty="0">
                <a:latin typeface="微软雅黑" panose="020B0503020204020204" pitchFamily="34" charset="-122"/>
                <a:ea typeface="微软雅黑" panose="020B0503020204020204" pitchFamily="34" charset="-122"/>
              </a:rPr>
              <a:t>业务受理</a:t>
            </a:r>
            <a:r>
              <a:rPr lang="zh-CN" altLang="en-US" sz="900" dirty="0">
                <a:latin typeface="微软雅黑" panose="020B0503020204020204" pitchFamily="34" charset="-122"/>
                <a:ea typeface="微软雅黑" panose="020B0503020204020204" pitchFamily="34" charset="-122"/>
              </a:rPr>
              <a:t>：优化地市融合套包适配产品上报机制，创新实现</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虚拟产品</a:t>
            </a:r>
            <a:r>
              <a:rPr lang="en-US" altLang="zh-CN" sz="900" dirty="0">
                <a:latin typeface="微软雅黑" panose="020B0503020204020204" pitchFamily="34" charset="-122"/>
                <a:ea typeface="微软雅黑" panose="020B0503020204020204" pitchFamily="34" charset="-122"/>
              </a:rPr>
              <a:t>-&gt;</a:t>
            </a:r>
            <a:r>
              <a:rPr lang="zh-CN" altLang="en-US" sz="900" dirty="0">
                <a:latin typeface="微软雅黑" panose="020B0503020204020204" pitchFamily="34" charset="-122"/>
                <a:ea typeface="微软雅黑" panose="020B0503020204020204" pitchFamily="34" charset="-122"/>
              </a:rPr>
              <a:t>原子产品</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逻辑，整体入套上线仅</a:t>
            </a:r>
            <a:r>
              <a:rPr lang="en-US" altLang="zh-CN" sz="900" dirty="0">
                <a:latin typeface="微软雅黑" panose="020B0503020204020204" pitchFamily="34" charset="-122"/>
                <a:ea typeface="微软雅黑" panose="020B0503020204020204" pitchFamily="34" charset="-122"/>
              </a:rPr>
              <a:t>10</a:t>
            </a:r>
            <a:r>
              <a:rPr lang="zh-CN" altLang="en-US" sz="900" dirty="0">
                <a:latin typeface="微软雅黑" panose="020B0503020204020204" pitchFamily="34" charset="-122"/>
                <a:ea typeface="微软雅黑" panose="020B0503020204020204" pitchFamily="34" charset="-122"/>
              </a:rPr>
              <a:t>个工作日。目前已完成</a:t>
            </a:r>
            <a:r>
              <a:rPr lang="en-US" altLang="zh-CN" sz="900" dirty="0">
                <a:solidFill>
                  <a:srgbClr val="FF0000"/>
                </a:solidFill>
                <a:latin typeface="微软雅黑" panose="020B0503020204020204" pitchFamily="34" charset="-122"/>
                <a:ea typeface="微软雅黑" panose="020B0503020204020204" pitchFamily="34" charset="-122"/>
              </a:rPr>
              <a:t>21</a:t>
            </a:r>
            <a:r>
              <a:rPr lang="zh-CN" altLang="en-US" sz="900" dirty="0">
                <a:solidFill>
                  <a:srgbClr val="FF0000"/>
                </a:solidFill>
                <a:latin typeface="微软雅黑" panose="020B0503020204020204" pitchFamily="34" charset="-122"/>
                <a:ea typeface="微软雅黑" panose="020B0503020204020204" pitchFamily="34" charset="-122"/>
              </a:rPr>
              <a:t>个类型、</a:t>
            </a:r>
            <a:r>
              <a:rPr lang="en-US" altLang="zh-CN" sz="900" dirty="0">
                <a:solidFill>
                  <a:srgbClr val="FF0000"/>
                </a:solidFill>
                <a:latin typeface="微软雅黑" panose="020B0503020204020204" pitchFamily="34" charset="-122"/>
                <a:ea typeface="微软雅黑" panose="020B0503020204020204" pitchFamily="34" charset="-122"/>
              </a:rPr>
              <a:t>281</a:t>
            </a:r>
            <a:r>
              <a:rPr lang="zh-CN" altLang="en-US" sz="900" dirty="0">
                <a:solidFill>
                  <a:srgbClr val="FF0000"/>
                </a:solidFill>
                <a:latin typeface="微软雅黑" panose="020B0503020204020204" pitchFamily="34" charset="-122"/>
                <a:ea typeface="微软雅黑" panose="020B0503020204020204" pitchFamily="34" charset="-122"/>
              </a:rPr>
              <a:t>个虚拟产品上线</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pic>
        <p:nvPicPr>
          <p:cNvPr id="119" name="图片 118"/>
          <p:cNvPicPr>
            <a:picLocks noChangeAspect="1"/>
          </p:cNvPicPr>
          <p:nvPr/>
        </p:nvPicPr>
        <p:blipFill>
          <a:blip r:embed="rId7">
            <a:clrChange>
              <a:clrFrom>
                <a:srgbClr val="000000"/>
              </a:clrFrom>
              <a:clrTo>
                <a:srgbClr val="000000">
                  <a:alpha val="0"/>
                </a:srgbClr>
              </a:clrTo>
            </a:clrChange>
          </a:blip>
          <a:stretch>
            <a:fillRect/>
          </a:stretch>
        </p:blipFill>
        <p:spPr>
          <a:xfrm>
            <a:off x="3315970" y="4026323"/>
            <a:ext cx="373380" cy="373380"/>
          </a:xfrm>
          <a:prstGeom prst="rect">
            <a:avLst/>
          </a:prstGeom>
        </p:spPr>
      </p:pic>
      <p:sp>
        <p:nvSpPr>
          <p:cNvPr id="120" name="文本框 119"/>
          <p:cNvSpPr txBox="1"/>
          <p:nvPr/>
        </p:nvSpPr>
        <p:spPr>
          <a:xfrm>
            <a:off x="3689350" y="3959860"/>
            <a:ext cx="2255520" cy="506730"/>
          </a:xfrm>
          <a:prstGeom prst="rect">
            <a:avLst/>
          </a:prstGeom>
          <a:noFill/>
        </p:spPr>
        <p:txBody>
          <a:bodyPr wrap="square" rtlCol="0" anchor="t">
            <a:spAutoFit/>
          </a:bodyPr>
          <a:lstStyle/>
          <a:p>
            <a:pPr indent="0" algn="just" fontAlgn="auto">
              <a:lnSpc>
                <a:spcPct val="150000"/>
              </a:lnSpc>
              <a:spcBef>
                <a:spcPts val="0"/>
              </a:spcBef>
              <a:spcAft>
                <a:spcPts val="0"/>
              </a:spcAft>
              <a:buFont typeface="Arial" panose="020B0604020202020204" pitchFamily="34" charset="0"/>
              <a:buNone/>
            </a:pPr>
            <a:r>
              <a:rPr lang="zh-CN" altLang="en-US" sz="900" b="1" dirty="0">
                <a:latin typeface="微软雅黑" panose="020B0503020204020204" pitchFamily="34" charset="-122"/>
                <a:ea typeface="微软雅黑" panose="020B0503020204020204" pitchFamily="34" charset="-122"/>
                <a:sym typeface="+mn-ea"/>
              </a:rPr>
              <a:t>优秀案例：</a:t>
            </a:r>
            <a:r>
              <a:rPr lang="zh-CN" sz="900" dirty="0">
                <a:solidFill>
                  <a:srgbClr val="FF0000"/>
                </a:solidFill>
                <a:latin typeface="微软雅黑" panose="020B0503020204020204" pitchFamily="34" charset="-122"/>
                <a:ea typeface="微软雅黑" panose="020B0503020204020204" pitchFamily="34" charset="-122"/>
                <a:sym typeface="+mn-ea"/>
              </a:rPr>
              <a:t>台州公司</a:t>
            </a:r>
            <a:r>
              <a:rPr lang="en-US" sz="900" dirty="0">
                <a:solidFill>
                  <a:schemeClr val="tx1"/>
                </a:solidFill>
                <a:latin typeface="微软雅黑" panose="020B0503020204020204" pitchFamily="34" charset="-122"/>
                <a:ea typeface="微软雅黑" panose="020B0503020204020204" pitchFamily="34" charset="-122"/>
                <a:sym typeface="+mn-ea"/>
              </a:rPr>
              <a:t>1-5</a:t>
            </a:r>
            <a:r>
              <a:rPr lang="zh-CN" altLang="en-US" sz="900" dirty="0">
                <a:solidFill>
                  <a:schemeClr val="tx1"/>
                </a:solidFill>
                <a:latin typeface="微软雅黑" panose="020B0503020204020204" pitchFamily="34" charset="-122"/>
                <a:ea typeface="微软雅黑" panose="020B0503020204020204" pitchFamily="34" charset="-122"/>
                <a:sym typeface="+mn-ea"/>
              </a:rPr>
              <a:t>月</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物联网应用入套</a:t>
            </a:r>
            <a:r>
              <a:rPr sz="900">
                <a:latin typeface="微软雅黑" panose="020B0503020204020204" pitchFamily="34" charset="-122"/>
                <a:ea typeface="微软雅黑" panose="020B0503020204020204" pitchFamily="34" charset="-122"/>
                <a:cs typeface="微软雅黑" panose="020B0503020204020204" pitchFamily="34" charset="-122"/>
                <a:sym typeface="+mn-ea"/>
              </a:rPr>
              <a:t>创收</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超</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500</a:t>
            </a:r>
            <a:r>
              <a:rPr sz="900">
                <a:latin typeface="微软雅黑" panose="020B0503020204020204" pitchFamily="34" charset="-122"/>
                <a:ea typeface="微软雅黑" panose="020B0503020204020204" pitchFamily="34" charset="-122"/>
                <a:cs typeface="微软雅黑" panose="020B0503020204020204" pitchFamily="34" charset="-122"/>
                <a:sym typeface="+mn-ea"/>
              </a:rPr>
              <a:t>万元</a:t>
            </a:r>
            <a:r>
              <a:rPr lang="zh-CN" sz="900">
                <a:latin typeface="微软雅黑" panose="020B0503020204020204" pitchFamily="34" charset="-122"/>
                <a:ea typeface="微软雅黑" panose="020B0503020204020204" pitchFamily="34" charset="-122"/>
                <a:cs typeface="微软雅黑" panose="020B0503020204020204" pitchFamily="34" charset="-122"/>
                <a:sym typeface="+mn-ea"/>
              </a:rPr>
              <a:t>，同比增速全省第一</a:t>
            </a:r>
            <a:r>
              <a:rPr sz="9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1" name="文本框 120"/>
          <p:cNvSpPr txBox="1"/>
          <p:nvPr/>
        </p:nvSpPr>
        <p:spPr>
          <a:xfrm>
            <a:off x="6164580" y="1717040"/>
            <a:ext cx="2705735" cy="15455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需求场景</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重点关注</a:t>
            </a:r>
            <a:r>
              <a:rPr lang="zh-CN" altLang="en-US" sz="900" b="1" dirty="0">
                <a:solidFill>
                  <a:schemeClr val="tx1"/>
                </a:solidFill>
                <a:latin typeface="微软雅黑" panose="020B0503020204020204" pitchFamily="34" charset="-122"/>
                <a:ea typeface="微软雅黑" panose="020B0503020204020204" pitchFamily="34" charset="-122"/>
              </a:rPr>
              <a:t>泛住宿、楼园办公、连锁商铺</a:t>
            </a:r>
            <a:r>
              <a:rPr lang="zh-CN" altLang="en-US" sz="900" dirty="0">
                <a:latin typeface="微软雅黑" panose="020B0503020204020204" pitchFamily="34" charset="-122"/>
                <a:ea typeface="微软雅黑" panose="020B0503020204020204" pitchFamily="34" charset="-122"/>
              </a:rPr>
              <a:t>提供物联感知非标产品服务</a:t>
            </a:r>
            <a:endParaRPr lang="zh-CN" altLang="en-US" sz="9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900" b="1" dirty="0">
                <a:latin typeface="微软雅黑" panose="020B0503020204020204" pitchFamily="34" charset="-122"/>
                <a:ea typeface="微软雅黑" panose="020B0503020204020204" pitchFamily="34" charset="-122"/>
              </a:rPr>
              <a:t>产品服务策略</a:t>
            </a:r>
            <a:endParaRPr lang="zh-CN" altLang="en-US" sz="900"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已建立</a:t>
            </a:r>
            <a:r>
              <a:rPr kumimoji="1" lang="zh-CN" altLang="en-US" sz="900" kern="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rPr>
              <a:t>“智能物联”</a:t>
            </a:r>
            <a:r>
              <a:rPr kumimoji="1" lang="zh-CN" altLang="en-US" sz="900" kern="0" dirty="0">
                <a:latin typeface="微软雅黑" panose="020B0503020204020204" pitchFamily="34" charset="-122"/>
                <a:ea typeface="微软雅黑" panose="020B0503020204020204" pitchFamily="34" charset="-122"/>
                <a:cs typeface="宋体" panose="02010600030101010101" pitchFamily="2" charset="-122"/>
                <a:sym typeface="+mn-ea"/>
              </a:rPr>
              <a:t>类标品目录和价格库（为商客轻量化定制服务</a:t>
            </a:r>
            <a:r>
              <a:rPr kumimoji="1" lang="en-US" altLang="zh-CN" sz="900" kern="0" dirty="0">
                <a:latin typeface="微软雅黑" panose="020B0503020204020204" pitchFamily="34" charset="-122"/>
                <a:ea typeface="微软雅黑" panose="020B0503020204020204" pitchFamily="34" charset="-122"/>
                <a:cs typeface="宋体" panose="02010600030101010101" pitchFamily="2" charset="-122"/>
                <a:sym typeface="+mn-ea"/>
              </a:rPr>
              <a:t>4</a:t>
            </a:r>
            <a:r>
              <a:rPr kumimoji="1" lang="zh-CN" altLang="en-US" sz="900" kern="0" dirty="0">
                <a:latin typeface="微软雅黑" panose="020B0503020204020204" pitchFamily="34" charset="-122"/>
                <a:ea typeface="微软雅黑" panose="020B0503020204020204" pitchFamily="34" charset="-122"/>
                <a:cs typeface="宋体" panose="02010600030101010101" pitchFamily="2" charset="-122"/>
                <a:sym typeface="+mn-ea"/>
              </a:rPr>
              <a:t>大库之一）</a:t>
            </a:r>
            <a:r>
              <a:rPr lang="zh-CN" altLang="en-US" sz="900" dirty="0">
                <a:latin typeface="微软雅黑" panose="020B0503020204020204" pitchFamily="34" charset="-122"/>
                <a:ea typeface="微软雅黑" panose="020B0503020204020204" pitchFamily="34" charset="-122"/>
              </a:rPr>
              <a:t>。目前已有</a:t>
            </a:r>
            <a:r>
              <a:rPr lang="en-US" altLang="zh-CN" sz="900" dirty="0">
                <a:solidFill>
                  <a:srgbClr val="FF0000"/>
                </a:solidFill>
                <a:latin typeface="微软雅黑" panose="020B0503020204020204" pitchFamily="34" charset="-122"/>
                <a:ea typeface="微软雅黑" panose="020B0503020204020204" pitchFamily="34" charset="-122"/>
              </a:rPr>
              <a:t>41</a:t>
            </a:r>
            <a:r>
              <a:rPr lang="zh-CN" altLang="en-US" sz="900" dirty="0">
                <a:solidFill>
                  <a:srgbClr val="FF0000"/>
                </a:solidFill>
                <a:latin typeface="微软雅黑" panose="020B0503020204020204" pitchFamily="34" charset="-122"/>
                <a:ea typeface="微软雅黑" panose="020B0503020204020204" pitchFamily="34" charset="-122"/>
              </a:rPr>
              <a:t>款</a:t>
            </a:r>
            <a:r>
              <a:rPr lang="en-US" altLang="zh-CN" sz="900" dirty="0">
                <a:solidFill>
                  <a:srgbClr val="FF0000"/>
                </a:solidFill>
                <a:latin typeface="微软雅黑" panose="020B0503020204020204" pitchFamily="34" charset="-122"/>
                <a:ea typeface="微软雅黑" panose="020B0503020204020204" pitchFamily="34" charset="-122"/>
              </a:rPr>
              <a:t>113</a:t>
            </a:r>
            <a:r>
              <a:rPr lang="zh-CN" altLang="en-US" sz="900" dirty="0">
                <a:solidFill>
                  <a:srgbClr val="FF0000"/>
                </a:solidFill>
                <a:latin typeface="微软雅黑" panose="020B0503020204020204" pitchFamily="34" charset="-122"/>
                <a:ea typeface="微软雅黑" panose="020B0503020204020204" pitchFamily="34" charset="-122"/>
              </a:rPr>
              <a:t>个型号</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252730" y="4596765"/>
            <a:ext cx="8618855" cy="299085"/>
          </a:xfrm>
          <a:prstGeom prst="rect">
            <a:avLst/>
          </a:prstGeom>
        </p:spPr>
        <p:txBody>
          <a:bodyPr wrap="square" rtlCol="0" anchor="t">
            <a:noAutofit/>
          </a:bodyPr>
          <a:lstStyle/>
          <a:p>
            <a:pPr marL="176530" lvl="0" indent="-176530" algn="just">
              <a:lnSpc>
                <a:spcPct val="150000"/>
              </a:lnSpc>
              <a:buClrTx/>
              <a:buSzTx/>
              <a:buFont typeface="Arial" panose="020B0604020202020204" pitchFamily="34" charset="0"/>
              <a:buChar char="•"/>
            </a:pPr>
            <a:r>
              <a:rPr lang="zh-CN" sz="1100" b="1" dirty="0">
                <a:solidFill>
                  <a:srgbClr val="FF0000"/>
                </a:solidFill>
                <a:latin typeface="微软雅黑" panose="020B0503020204020204" pitchFamily="34" charset="-122"/>
                <a:ea typeface="微软雅黑" panose="020B0503020204020204" pitchFamily="34" charset="-122"/>
                <a:sym typeface="+mn-ea"/>
              </a:rPr>
              <a:t>下阶段重点工作：</a:t>
            </a:r>
            <a:r>
              <a:rPr lang="zh-CN" sz="1100" b="1" dirty="0">
                <a:solidFill>
                  <a:schemeClr val="tx1"/>
                </a:solidFill>
                <a:latin typeface="微软雅黑" panose="020B0503020204020204" pitchFamily="34" charset="-122"/>
                <a:ea typeface="微软雅黑" panose="020B0503020204020204" pitchFamily="34" charset="-122"/>
                <a:sym typeface="+mn-ea"/>
              </a:rPr>
              <a:t>6月底启动金华、温州试点</a:t>
            </a:r>
            <a:r>
              <a:rPr lang="zh-CN" altLang="en-US" sz="1100" b="1" dirty="0">
                <a:solidFill>
                  <a:schemeClr val="tx1"/>
                </a:solidFill>
                <a:latin typeface="微软雅黑" panose="020B0503020204020204" pitchFamily="34" charset="-122"/>
                <a:ea typeface="微软雅黑" panose="020B0503020204020204" pitchFamily="34" charset="-122"/>
                <a:sym typeface="+mn-ea"/>
              </a:rPr>
              <a:t>轻量化定制适配</a:t>
            </a:r>
            <a:r>
              <a:rPr lang="zh-CN" sz="1100" b="1" dirty="0">
                <a:solidFill>
                  <a:schemeClr val="tx1"/>
                </a:solidFill>
                <a:latin typeface="微软雅黑" panose="020B0503020204020204" pitchFamily="34" charset="-122"/>
                <a:ea typeface="微软雅黑" panose="020B0503020204020204" pitchFamily="34" charset="-122"/>
                <a:sym typeface="+mn-ea"/>
              </a:rPr>
              <a:t>，请产品条线同事加强与商客协同，7月底</a:t>
            </a:r>
            <a:r>
              <a:rPr lang="zh-CN" altLang="en-US" sz="1100" b="1" dirty="0">
                <a:solidFill>
                  <a:schemeClr val="tx1"/>
                </a:solidFill>
                <a:latin typeface="微软雅黑" panose="020B0503020204020204" pitchFamily="34" charset="-122"/>
                <a:ea typeface="微软雅黑" panose="020B0503020204020204" pitchFamily="34" charset="-122"/>
                <a:sym typeface="+mn-ea"/>
              </a:rPr>
              <a:t>实现</a:t>
            </a:r>
            <a:r>
              <a:rPr lang="zh-CN" sz="1100" b="1" dirty="0">
                <a:solidFill>
                  <a:schemeClr val="tx1"/>
                </a:solidFill>
                <a:latin typeface="微软雅黑" panose="020B0503020204020204" pitchFamily="34" charset="-122"/>
                <a:ea typeface="微软雅黑" panose="020B0503020204020204" pitchFamily="34" charset="-122"/>
                <a:sym typeface="+mn-ea"/>
              </a:rPr>
              <a:t>全省落地。</a:t>
            </a:r>
            <a:endParaRPr lang="zh-CN" sz="11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144" name="组合 143"/>
          <p:cNvGrpSpPr/>
          <p:nvPr/>
        </p:nvGrpSpPr>
        <p:grpSpPr>
          <a:xfrm>
            <a:off x="6283960" y="3193415"/>
            <a:ext cx="2506980" cy="1217930"/>
            <a:chOff x="5427" y="5028"/>
            <a:chExt cx="3948" cy="1260"/>
          </a:xfrm>
        </p:grpSpPr>
        <p:sp>
          <p:nvSpPr>
            <p:cNvPr id="128" name="矩形 127"/>
            <p:cNvSpPr/>
            <p:nvPr/>
          </p:nvSpPr>
          <p:spPr>
            <a:xfrm>
              <a:off x="5430" y="5136"/>
              <a:ext cx="411" cy="462"/>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门锁</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29" name="文本框 128"/>
            <p:cNvSpPr txBox="1"/>
            <p:nvPr/>
          </p:nvSpPr>
          <p:spPr>
            <a:xfrm>
              <a:off x="5697" y="5070"/>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5</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17</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30" name="矩形 129"/>
            <p:cNvSpPr/>
            <p:nvPr/>
          </p:nvSpPr>
          <p:spPr>
            <a:xfrm>
              <a:off x="6377" y="5133"/>
              <a:ext cx="392" cy="463"/>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烟感</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31" name="文本框 130"/>
            <p:cNvSpPr txBox="1"/>
            <p:nvPr/>
          </p:nvSpPr>
          <p:spPr>
            <a:xfrm>
              <a:off x="6651" y="5042"/>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5</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17</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32" name="矩形 131"/>
            <p:cNvSpPr/>
            <p:nvPr/>
          </p:nvSpPr>
          <p:spPr>
            <a:xfrm>
              <a:off x="7321" y="5122"/>
              <a:ext cx="411" cy="462"/>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500" b="1" dirty="0">
                  <a:solidFill>
                    <a:schemeClr val="tx1"/>
                  </a:solidFill>
                  <a:latin typeface="微软雅黑" panose="020B0503020204020204" pitchFamily="34" charset="-122"/>
                  <a:ea typeface="微软雅黑" panose="020B0503020204020204" pitchFamily="34" charset="-122"/>
                </a:rPr>
                <a:t>摄像头</a:t>
              </a:r>
              <a:endParaRPr lang="zh-CN" altLang="en-US" sz="500" b="1" dirty="0">
                <a:solidFill>
                  <a:schemeClr val="tx1"/>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7616" y="5056"/>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3</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8</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34" name="矩形 133"/>
            <p:cNvSpPr/>
            <p:nvPr/>
          </p:nvSpPr>
          <p:spPr>
            <a:xfrm>
              <a:off x="8296" y="5119"/>
              <a:ext cx="392" cy="463"/>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办公</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35" name="文本框 134"/>
            <p:cNvSpPr txBox="1"/>
            <p:nvPr/>
          </p:nvSpPr>
          <p:spPr>
            <a:xfrm>
              <a:off x="8577" y="5028"/>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2</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9</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36" name="矩形 135"/>
            <p:cNvSpPr/>
            <p:nvPr/>
          </p:nvSpPr>
          <p:spPr>
            <a:xfrm>
              <a:off x="5427" y="5826"/>
              <a:ext cx="411" cy="462"/>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投影</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37" name="文本框 136"/>
            <p:cNvSpPr txBox="1"/>
            <p:nvPr/>
          </p:nvSpPr>
          <p:spPr>
            <a:xfrm>
              <a:off x="5694" y="5760"/>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6</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18</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38" name="矩形 137"/>
            <p:cNvSpPr/>
            <p:nvPr/>
          </p:nvSpPr>
          <p:spPr>
            <a:xfrm>
              <a:off x="6374" y="5823"/>
              <a:ext cx="392" cy="463"/>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道闸</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39" name="文本框 138"/>
            <p:cNvSpPr txBox="1"/>
            <p:nvPr/>
          </p:nvSpPr>
          <p:spPr>
            <a:xfrm>
              <a:off x="6648" y="5732"/>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3</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7</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40" name="矩形 139"/>
            <p:cNvSpPr/>
            <p:nvPr/>
          </p:nvSpPr>
          <p:spPr>
            <a:xfrm>
              <a:off x="7318" y="5812"/>
              <a:ext cx="411" cy="462"/>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500" b="1" dirty="0">
                  <a:solidFill>
                    <a:schemeClr val="tx1"/>
                  </a:solidFill>
                  <a:latin typeface="微软雅黑" panose="020B0503020204020204" pitchFamily="34" charset="-122"/>
                  <a:ea typeface="微软雅黑" panose="020B0503020204020204" pitchFamily="34" charset="-122"/>
                </a:rPr>
                <a:t>充电桩</a:t>
              </a:r>
              <a:endParaRPr lang="zh-CN" altLang="en-US" sz="500" b="1" dirty="0">
                <a:solidFill>
                  <a:schemeClr val="tx1"/>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7613" y="5746"/>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6</a:t>
              </a:r>
              <a:r>
                <a:rPr lang="zh-CN" altLang="en-US" sz="600" dirty="0">
                  <a:latin typeface="微软雅黑" panose="020B0503020204020204" pitchFamily="34" charset="-122"/>
                  <a:ea typeface="微软雅黑" panose="020B0503020204020204" pitchFamily="34" charset="-122"/>
                  <a:sym typeface="+mn-ea"/>
                </a:rPr>
                <a:t>款</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en-US" altLang="zh-CN" sz="600" dirty="0">
                  <a:latin typeface="微软雅黑" panose="020B0503020204020204" pitchFamily="34" charset="-122"/>
                  <a:ea typeface="微软雅黑" panose="020B0503020204020204" pitchFamily="34" charset="-122"/>
                  <a:sym typeface="+mn-ea"/>
                </a:rPr>
                <a:t>13</a:t>
              </a:r>
              <a:r>
                <a:rPr lang="zh-CN" altLang="en-US" sz="600" dirty="0">
                  <a:latin typeface="微软雅黑" panose="020B0503020204020204" pitchFamily="34" charset="-122"/>
                  <a:ea typeface="微软雅黑" panose="020B0503020204020204" pitchFamily="34" charset="-122"/>
                  <a:sym typeface="+mn-ea"/>
                </a:rPr>
                <a:t>个型号</a:t>
              </a:r>
              <a:endParaRPr lang="zh-CN" altLang="en-US" sz="600" dirty="0">
                <a:latin typeface="微软雅黑" panose="020B0503020204020204" pitchFamily="34" charset="-122"/>
                <a:ea typeface="微软雅黑" panose="020B0503020204020204" pitchFamily="34" charset="-122"/>
                <a:sym typeface="+mn-ea"/>
              </a:endParaRPr>
            </a:p>
          </p:txBody>
        </p:sp>
        <p:sp>
          <p:nvSpPr>
            <p:cNvPr id="142" name="矩形 141"/>
            <p:cNvSpPr/>
            <p:nvPr/>
          </p:nvSpPr>
          <p:spPr>
            <a:xfrm>
              <a:off x="8293" y="5809"/>
              <a:ext cx="392" cy="463"/>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700" b="1" dirty="0">
                  <a:solidFill>
                    <a:schemeClr val="tx1"/>
                  </a:solidFill>
                  <a:latin typeface="微软雅黑" panose="020B0503020204020204" pitchFamily="34" charset="-122"/>
                  <a:ea typeface="微软雅黑" panose="020B0503020204020204" pitchFamily="34" charset="-122"/>
                </a:rPr>
                <a:t>...</a:t>
              </a:r>
              <a:endParaRPr lang="en-US" altLang="zh-CN" sz="700" b="1" dirty="0">
                <a:solidFill>
                  <a:schemeClr val="tx1"/>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8574" y="5718"/>
              <a:ext cx="798" cy="381"/>
            </a:xfrm>
            <a:prstGeom prst="rect">
              <a:avLst/>
            </a:prstGeom>
          </p:spPr>
          <p:txBody>
            <a:bodyPr wrap="square" anchor="t">
              <a:spAutoFit/>
            </a:bodyPr>
            <a:lstStyle/>
            <a:p>
              <a:pPr indent="0" algn="ctr">
                <a:lnSpc>
                  <a:spcPct val="150000"/>
                </a:lnSpc>
                <a:buFont typeface="Arial" panose="020B0604020202020204" pitchFamily="34" charset="0"/>
                <a:buNone/>
              </a:pPr>
              <a:r>
                <a:rPr lang="zh-CN" altLang="en-US" sz="600" dirty="0">
                  <a:latin typeface="微软雅黑" panose="020B0503020204020204" pitchFamily="34" charset="-122"/>
                  <a:ea typeface="微软雅黑" panose="020B0503020204020204" pitchFamily="34" charset="-122"/>
                  <a:sym typeface="+mn-ea"/>
                </a:rPr>
                <a:t>持续</a:t>
              </a:r>
              <a:endParaRPr lang="zh-CN" altLang="en-US"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zh-CN" altLang="en-US" sz="600" dirty="0">
                  <a:latin typeface="微软雅黑" panose="020B0503020204020204" pitchFamily="34" charset="-122"/>
                  <a:ea typeface="微软雅黑" panose="020B0503020204020204" pitchFamily="34" charset="-122"/>
                  <a:sym typeface="+mn-ea"/>
                </a:rPr>
                <a:t>引入</a:t>
              </a:r>
              <a:endParaRPr lang="zh-CN" altLang="en-US" sz="600" dirty="0">
                <a:latin typeface="微软雅黑" panose="020B0503020204020204" pitchFamily="34" charset="-122"/>
                <a:ea typeface="微软雅黑" panose="020B0503020204020204" pitchFamily="34" charset="-122"/>
                <a:sym typeface="+mn-ea"/>
              </a:endParaRPr>
            </a:p>
          </p:txBody>
        </p:sp>
      </p:grpSp>
      <p:grpSp>
        <p:nvGrpSpPr>
          <p:cNvPr id="152" name="组合 151"/>
          <p:cNvGrpSpPr/>
          <p:nvPr/>
        </p:nvGrpSpPr>
        <p:grpSpPr>
          <a:xfrm>
            <a:off x="3357245" y="3681730"/>
            <a:ext cx="2453005" cy="286385"/>
            <a:chOff x="5287" y="5452"/>
            <a:chExt cx="3794" cy="451"/>
          </a:xfrm>
        </p:grpSpPr>
        <p:sp>
          <p:nvSpPr>
            <p:cNvPr id="145" name="矩形 144"/>
            <p:cNvSpPr/>
            <p:nvPr/>
          </p:nvSpPr>
          <p:spPr>
            <a:xfrm>
              <a:off x="5287" y="5455"/>
              <a:ext cx="676" cy="449"/>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应用产品</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46" name="矩形 145"/>
            <p:cNvSpPr/>
            <p:nvPr/>
          </p:nvSpPr>
          <p:spPr>
            <a:xfrm>
              <a:off x="6241" y="5455"/>
              <a:ext cx="676" cy="449"/>
            </a:xfrm>
            <a:prstGeom prst="rect">
              <a:avLst/>
            </a:prstGeom>
            <a:solidFill>
              <a:schemeClr val="accent6">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虚拟产品</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47" name="矩形 146"/>
            <p:cNvSpPr/>
            <p:nvPr/>
          </p:nvSpPr>
          <p:spPr>
            <a:xfrm>
              <a:off x="7200" y="5452"/>
              <a:ext cx="676" cy="449"/>
            </a:xfrm>
            <a:prstGeom prst="rect">
              <a:avLst/>
            </a:prstGeom>
            <a:solidFill>
              <a:schemeClr val="accent6">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原子产品</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48" name="矩形 147"/>
            <p:cNvSpPr/>
            <p:nvPr/>
          </p:nvSpPr>
          <p:spPr>
            <a:xfrm>
              <a:off x="8405" y="5455"/>
              <a:ext cx="676" cy="449"/>
            </a:xfrm>
            <a:prstGeom prst="rect">
              <a:avLst/>
            </a:prstGeom>
            <a:solidFill>
              <a:schemeClr val="accent2">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融合套包</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49" name="右箭头 148"/>
            <p:cNvSpPr/>
            <p:nvPr/>
          </p:nvSpPr>
          <p:spPr>
            <a:xfrm>
              <a:off x="5996" y="5610"/>
              <a:ext cx="212" cy="164"/>
            </a:xfrm>
            <a:prstGeom prst="rightArrow">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0" name="右箭头 149"/>
            <p:cNvSpPr/>
            <p:nvPr/>
          </p:nvSpPr>
          <p:spPr>
            <a:xfrm>
              <a:off x="6988" y="5610"/>
              <a:ext cx="212" cy="164"/>
            </a:xfrm>
            <a:prstGeom prst="rightArrow">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1" name="右箭头 150"/>
            <p:cNvSpPr/>
            <p:nvPr/>
          </p:nvSpPr>
          <p:spPr>
            <a:xfrm>
              <a:off x="8051" y="5581"/>
              <a:ext cx="269" cy="256"/>
            </a:xfrm>
            <a:prstGeom prst="rightArrow">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1193800" y="3215809"/>
            <a:ext cx="506730" cy="645160"/>
          </a:xfrm>
          <a:prstGeom prst="rect">
            <a:avLst/>
          </a:prstGeom>
        </p:spPr>
        <p:txBody>
          <a:bodyPr wrap="square" anchor="t">
            <a:spAutoFit/>
          </a:bodyPr>
          <a:lstStyle/>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申请</a:t>
            </a:r>
            <a:endParaRPr lang="zh-CN"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endParaRPr lang="zh-CN"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endParaRPr lang="zh-CN" sz="600" dirty="0">
              <a:latin typeface="微软雅黑" panose="020B0503020204020204" pitchFamily="34" charset="-122"/>
              <a:ea typeface="微软雅黑" panose="020B0503020204020204" pitchFamily="34" charset="-122"/>
              <a:sym typeface="+mn-ea"/>
            </a:endParaRPr>
          </a:p>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测试</a:t>
            </a:r>
            <a:endParaRPr lang="zh-CN" sz="600" dirty="0">
              <a:latin typeface="微软雅黑" panose="020B0503020204020204" pitchFamily="34" charset="-122"/>
              <a:ea typeface="微软雅黑" panose="020B0503020204020204" pitchFamily="34" charset="-122"/>
              <a:sym typeface="+mn-ea"/>
            </a:endParaRPr>
          </a:p>
        </p:txBody>
      </p:sp>
      <p:grpSp>
        <p:nvGrpSpPr>
          <p:cNvPr id="30" name="组合 29"/>
          <p:cNvGrpSpPr/>
          <p:nvPr/>
        </p:nvGrpSpPr>
        <p:grpSpPr>
          <a:xfrm>
            <a:off x="387350" y="3160395"/>
            <a:ext cx="2536825" cy="765810"/>
            <a:chOff x="610" y="4977"/>
            <a:chExt cx="3995" cy="1206"/>
          </a:xfrm>
        </p:grpSpPr>
        <p:sp>
          <p:nvSpPr>
            <p:cNvPr id="2" name="矩形 1"/>
            <p:cNvSpPr/>
            <p:nvPr/>
          </p:nvSpPr>
          <p:spPr>
            <a:xfrm>
              <a:off x="610" y="5233"/>
              <a:ext cx="619" cy="686"/>
            </a:xfrm>
            <a:prstGeom prst="rect">
              <a:avLst/>
            </a:prstGeom>
            <a:solidFill>
              <a:schemeClr val="accent6">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地市商客经理</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1531" y="5233"/>
              <a:ext cx="601" cy="686"/>
            </a:xfrm>
            <a:prstGeom prst="rect">
              <a:avLst/>
            </a:prstGeom>
            <a:solidFill>
              <a:schemeClr val="accent6">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地市产品经理</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2452" y="5276"/>
              <a:ext cx="1144" cy="281"/>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省终端公司</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2452" y="5632"/>
              <a:ext cx="1144" cy="295"/>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省中移建设</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863" y="5234"/>
              <a:ext cx="742" cy="686"/>
            </a:xfrm>
            <a:prstGeom prst="rect">
              <a:avLst/>
            </a:prstGeom>
            <a:solidFill>
              <a:schemeClr val="accent6">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700" b="1" dirty="0">
                  <a:solidFill>
                    <a:schemeClr val="tx1"/>
                  </a:solidFill>
                  <a:latin typeface="微软雅黑" panose="020B0503020204020204" pitchFamily="34" charset="-122"/>
                  <a:ea typeface="微软雅黑" panose="020B0503020204020204" pitchFamily="34" charset="-122"/>
                </a:rPr>
                <a:t>省公司产品</a:t>
              </a:r>
              <a:endParaRPr lang="zh-CN" altLang="en-US" sz="700" b="1" dirty="0">
                <a:solidFill>
                  <a:schemeClr val="tx1"/>
                </a:solidFill>
                <a:latin typeface="微软雅黑" panose="020B0503020204020204" pitchFamily="34" charset="-122"/>
                <a:ea typeface="微软雅黑" panose="020B0503020204020204" pitchFamily="34" charset="-122"/>
              </a:endParaRPr>
            </a:p>
            <a:p>
              <a:pPr algn="ctr"/>
              <a:r>
                <a:rPr lang="zh-CN" altLang="en-US" sz="700" b="1" dirty="0">
                  <a:solidFill>
                    <a:schemeClr val="tx1"/>
                  </a:solidFill>
                  <a:latin typeface="微软雅黑" panose="020B0503020204020204" pitchFamily="34" charset="-122"/>
                  <a:ea typeface="微软雅黑" panose="020B0503020204020204" pitchFamily="34" charset="-122"/>
                </a:rPr>
                <a:t>经理</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cxnSp>
          <p:nvCxnSpPr>
            <p:cNvPr id="8" name="肘形连接符 7"/>
            <p:cNvCxnSpPr>
              <a:stCxn id="6" idx="2"/>
              <a:endCxn id="2" idx="2"/>
            </p:cNvCxnSpPr>
            <p:nvPr/>
          </p:nvCxnSpPr>
          <p:spPr>
            <a:xfrm rot="5400000" flipH="1">
              <a:off x="2577" y="4262"/>
              <a:ext cx="5" cy="3314"/>
            </a:xfrm>
            <a:prstGeom prst="bentConnector3">
              <a:avLst>
                <a:gd name="adj1" fmla="val -4810000"/>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1814" y="5893"/>
              <a:ext cx="0" cy="283"/>
            </a:xfrm>
            <a:prstGeom prst="straightConnector1">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13" name="直接箭头连接符 12"/>
            <p:cNvCxnSpPr>
              <a:stCxn id="2" idx="3"/>
              <a:endCxn id="3" idx="1"/>
            </p:cNvCxnSpPr>
            <p:nvPr/>
          </p:nvCxnSpPr>
          <p:spPr>
            <a:xfrm>
              <a:off x="1229" y="5576"/>
              <a:ext cx="302" cy="0"/>
            </a:xfrm>
            <a:prstGeom prst="straightConnector1">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14" name="肘形连接符 13"/>
            <p:cNvCxnSpPr>
              <a:stCxn id="3" idx="3"/>
              <a:endCxn id="4" idx="1"/>
            </p:cNvCxnSpPr>
            <p:nvPr/>
          </p:nvCxnSpPr>
          <p:spPr>
            <a:xfrm flipV="1">
              <a:off x="2132" y="5417"/>
              <a:ext cx="320" cy="159"/>
            </a:xfrm>
            <a:prstGeom prst="bentConnector3">
              <a:avLst>
                <a:gd name="adj1" fmla="val 50000"/>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3" idx="3"/>
              <a:endCxn id="5" idx="1"/>
            </p:cNvCxnSpPr>
            <p:nvPr/>
          </p:nvCxnSpPr>
          <p:spPr>
            <a:xfrm>
              <a:off x="2132" y="5576"/>
              <a:ext cx="320" cy="204"/>
            </a:xfrm>
            <a:prstGeom prst="bentConnector3">
              <a:avLst>
                <a:gd name="adj1" fmla="val 50000"/>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4" idx="3"/>
              <a:endCxn id="6" idx="1"/>
            </p:cNvCxnSpPr>
            <p:nvPr/>
          </p:nvCxnSpPr>
          <p:spPr>
            <a:xfrm>
              <a:off x="3596" y="5417"/>
              <a:ext cx="267" cy="160"/>
            </a:xfrm>
            <a:prstGeom prst="bentConnector3">
              <a:avLst>
                <a:gd name="adj1" fmla="val 50187"/>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cxnSp>
          <p:nvCxnSpPr>
            <p:cNvPr id="20" name="肘形连接符 19"/>
            <p:cNvCxnSpPr>
              <a:stCxn id="5" idx="3"/>
              <a:endCxn id="6" idx="1"/>
            </p:cNvCxnSpPr>
            <p:nvPr/>
          </p:nvCxnSpPr>
          <p:spPr>
            <a:xfrm flipV="1">
              <a:off x="3596" y="5577"/>
              <a:ext cx="267" cy="203"/>
            </a:xfrm>
            <a:prstGeom prst="bentConnector3">
              <a:avLst>
                <a:gd name="adj1" fmla="val 50187"/>
              </a:avLst>
            </a:prstGeom>
            <a:ln w="12700" cmpd="sng">
              <a:solidFill>
                <a:schemeClr val="accent6">
                  <a:lumMod val="60000"/>
                  <a:lumOff val="40000"/>
                </a:schemeClr>
              </a:solidFill>
              <a:prstDash val="solid"/>
              <a:tailEnd type="arrow" w="sm" len="sm"/>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968" y="5214"/>
              <a:ext cx="798" cy="362"/>
            </a:xfrm>
            <a:prstGeom prst="rect">
              <a:avLst/>
            </a:prstGeom>
          </p:spPr>
          <p:txBody>
            <a:bodyPr wrap="square" anchor="t">
              <a:spAutoFit/>
            </a:bodyPr>
            <a:lstStyle/>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上报</a:t>
              </a:r>
              <a:endParaRPr lang="zh-CN" sz="600" dirty="0">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523" y="4977"/>
              <a:ext cx="972" cy="362"/>
            </a:xfrm>
            <a:prstGeom prst="rect">
              <a:avLst/>
            </a:prstGeom>
          </p:spPr>
          <p:txBody>
            <a:bodyPr wrap="square" anchor="t">
              <a:spAutoFit/>
            </a:bodyPr>
            <a:lstStyle/>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应用类产品</a:t>
              </a:r>
              <a:endParaRPr lang="zh-CN" sz="600" dirty="0">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2511" y="5792"/>
              <a:ext cx="972" cy="362"/>
            </a:xfrm>
            <a:prstGeom prst="rect">
              <a:avLst/>
            </a:prstGeom>
          </p:spPr>
          <p:txBody>
            <a:bodyPr wrap="square" anchor="t">
              <a:spAutoFit/>
            </a:bodyPr>
            <a:lstStyle/>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平台类产品</a:t>
              </a:r>
              <a:endParaRPr lang="zh-CN" sz="600" dirty="0">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968" y="5845"/>
              <a:ext cx="798" cy="338"/>
            </a:xfrm>
            <a:prstGeom prst="rect">
              <a:avLst/>
            </a:prstGeom>
          </p:spPr>
          <p:txBody>
            <a:bodyPr wrap="square" anchor="t">
              <a:noAutofit/>
            </a:bodyPr>
            <a:lstStyle/>
            <a:p>
              <a:pPr indent="0" algn="ctr">
                <a:lnSpc>
                  <a:spcPct val="150000"/>
                </a:lnSpc>
                <a:buFont typeface="Arial" panose="020B0604020202020204" pitchFamily="34" charset="0"/>
                <a:buNone/>
              </a:pPr>
              <a:r>
                <a:rPr lang="zh-CN" sz="600" dirty="0">
                  <a:latin typeface="微软雅黑" panose="020B0503020204020204" pitchFamily="34" charset="-122"/>
                  <a:ea typeface="微软雅黑" panose="020B0503020204020204" pitchFamily="34" charset="-122"/>
                  <a:sym typeface="+mn-ea"/>
                </a:rPr>
                <a:t>上线</a:t>
              </a:r>
              <a:endParaRPr lang="zh-CN" sz="600" dirty="0">
                <a:latin typeface="微软雅黑" panose="020B0503020204020204" pitchFamily="34" charset="-122"/>
                <a:ea typeface="微软雅黑" panose="020B0503020204020204" pitchFamily="34" charset="-122"/>
                <a:sym typeface="+mn-ea"/>
              </a:endParaRPr>
            </a:p>
          </p:txBody>
        </p:sp>
      </p:grpSp>
    </p:spTree>
  </p:cSld>
  <p:clrMapOvr>
    <a:masterClrMapping/>
  </p:clrMapOvr>
  <p:transition spd="slow"/>
</p:sld>
</file>

<file path=ppt/tags/tag1.xml><?xml version="1.0" encoding="utf-8"?>
<p:tagLst xmlns:p="http://schemas.openxmlformats.org/presentationml/2006/main">
  <p:tag name="THINKCELLSHAPEDONOTDELETE" val="pKYIvxwr6qE61TTjGN335eA"/>
</p:tagLst>
</file>

<file path=ppt/tags/tag10.xml><?xml version="1.0" encoding="utf-8"?>
<p:tagLst xmlns:p="http://schemas.openxmlformats.org/presentationml/2006/main">
  <p:tag name="KSO_WM_DIAGRAM_VIRTUALLY_FRAME" val="{&quot;height&quot;:319.6,&quot;left&quot;:8.55,&quot;top&quot;:82.05,&quot;width&quot;:701.6}"/>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DIAGRAM_VIRTUALLY_FRAME" val="{&quot;height&quot;:279.75,&quot;left&quot;:23.35,&quot;top&quot;:100.05,&quot;width&quot;:680.1}"/>
</p:tagLst>
</file>

<file path=ppt/tags/tag105.xml><?xml version="1.0" encoding="utf-8"?>
<p:tagLst xmlns:p="http://schemas.openxmlformats.org/presentationml/2006/main">
  <p:tag name="KSO_WM_DIAGRAM_VIRTUALLY_FRAME" val="{&quot;height&quot;:279.75,&quot;left&quot;:23.35,&quot;top&quot;:100.05,&quot;width&quot;:680.1}"/>
</p:tagLst>
</file>

<file path=ppt/tags/tag106.xml><?xml version="1.0" encoding="utf-8"?>
<p:tagLst xmlns:p="http://schemas.openxmlformats.org/presentationml/2006/main">
  <p:tag name="KSO_WM_DIAGRAM_VIRTUALLY_FRAME" val="{&quot;height&quot;:279.75,&quot;left&quot;:23.35,&quot;top&quot;:100.05,&quot;width&quot;:680.1}"/>
</p:tagLst>
</file>

<file path=ppt/tags/tag107.xml><?xml version="1.0" encoding="utf-8"?>
<p:tagLst xmlns:p="http://schemas.openxmlformats.org/presentationml/2006/main">
  <p:tag name="KSO_WM_DIAGRAM_VIRTUALLY_FRAME" val="{&quot;height&quot;:279.75,&quot;left&quot;:23.35,&quot;top&quot;:100.05,&quot;width&quot;:680.1}"/>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319.6,&quot;left&quot;:8.55,&quot;top&quot;:82.05,&quot;width&quot;:701.6}"/>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319.6,&quot;left&quot;:8.55,&quot;top&quot;:82.05,&quot;width&quot;:701.6}"/>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DIAGRAM_VIRTUALLY_FRAME" val="{&quot;height&quot;:279.75,&quot;left&quot;:23.35,&quot;top&quot;:100.05,&quot;width&quot;:680.1}"/>
</p:tagLst>
</file>

<file path=ppt/tags/tag124.xml><?xml version="1.0" encoding="utf-8"?>
<p:tagLst xmlns:p="http://schemas.openxmlformats.org/presentationml/2006/main">
  <p:tag name="KSO_WM_DIAGRAM_VIRTUALLY_FRAME" val="{&quot;height&quot;:279.75,&quot;left&quot;:23.35,&quot;top&quot;:100.05,&quot;width&quot;:680.1}"/>
</p:tagLst>
</file>

<file path=ppt/tags/tag125.xml><?xml version="1.0" encoding="utf-8"?>
<p:tagLst xmlns:p="http://schemas.openxmlformats.org/presentationml/2006/main">
  <p:tag name="KSO_WM_DIAGRAM_VIRTUALLY_FRAME" val="{&quot;height&quot;:279.75,&quot;left&quot;:23.35,&quot;top&quot;:100.05,&quot;width&quot;:680.1}"/>
</p:tagLst>
</file>

<file path=ppt/tags/tag126.xml><?xml version="1.0" encoding="utf-8"?>
<p:tagLst xmlns:p="http://schemas.openxmlformats.org/presentationml/2006/main">
  <p:tag name="KSO_WM_DIAGRAM_VIRTUALLY_FRAME" val="{&quot;height&quot;:279.75,&quot;left&quot;:23.35,&quot;top&quot;:100.05,&quot;width&quot;:680.1}"/>
</p:tagLst>
</file>

<file path=ppt/tags/tag127.xml><?xml version="1.0" encoding="utf-8"?>
<p:tagLst xmlns:p="http://schemas.openxmlformats.org/presentationml/2006/main">
  <p:tag name="KSO_WM_DIAGRAM_VIRTUALLY_FRAME" val="{&quot;height&quot;:279.75,&quot;left&quot;:23.35,&quot;top&quot;:100.05,&quot;width&quot;:680.1}"/>
</p:tagLst>
</file>

<file path=ppt/tags/tag128.xml><?xml version="1.0" encoding="utf-8"?>
<p:tagLst xmlns:p="http://schemas.openxmlformats.org/presentationml/2006/main">
  <p:tag name="KSO_WM_DIAGRAM_VIRTUALLY_FRAME" val="{&quot;height&quot;:279.75,&quot;left&quot;:23.35,&quot;top&quot;:100.05,&quot;width&quot;:680.1}"/>
</p:tagLst>
</file>

<file path=ppt/tags/tag129.xml><?xml version="1.0" encoding="utf-8"?>
<p:tagLst xmlns:p="http://schemas.openxmlformats.org/presentationml/2006/main">
  <p:tag name="KSO_WM_DIAGRAM_VIRTUALLY_FRAME" val="{&quot;height&quot;:279.75,&quot;left&quot;:23.35,&quot;top&quot;:100.05,&quot;width&quot;:680.1}"/>
</p:tagLst>
</file>

<file path=ppt/tags/tag13.xml><?xml version="1.0" encoding="utf-8"?>
<p:tagLst xmlns:p="http://schemas.openxmlformats.org/presentationml/2006/main">
  <p:tag name="KSO_WM_DIAGRAM_VIRTUALLY_FRAME" val="{&quot;height&quot;:319.6,&quot;left&quot;:8.55,&quot;top&quot;:82.05,&quot;width&quot;:701.6}"/>
</p:tagLst>
</file>

<file path=ppt/tags/tag130.xml><?xml version="1.0" encoding="utf-8"?>
<p:tagLst xmlns:p="http://schemas.openxmlformats.org/presentationml/2006/main">
  <p:tag name="KSO_WM_DIAGRAM_VIRTUALLY_FRAME" val="{&quot;height&quot;:279.75,&quot;left&quot;:23.35,&quot;top&quot;:100.05,&quot;width&quot;:680.1}"/>
</p:tagLst>
</file>

<file path=ppt/tags/tag131.xml><?xml version="1.0" encoding="utf-8"?>
<p:tagLst xmlns:p="http://schemas.openxmlformats.org/presentationml/2006/main">
  <p:tag name="KSO_WM_DIAGRAM_VIRTUALLY_FRAME" val="{&quot;height&quot;:279.75,&quot;left&quot;:23.35,&quot;top&quot;:100.05,&quot;width&quot;:680.1}"/>
</p:tagLst>
</file>

<file path=ppt/tags/tag132.xml><?xml version="1.0" encoding="utf-8"?>
<p:tagLst xmlns:p="http://schemas.openxmlformats.org/presentationml/2006/main">
  <p:tag name="KSO_WM_DIAGRAM_VIRTUALLY_FRAME" val="{&quot;height&quot;:279.75,&quot;left&quot;:23.35,&quot;top&quot;:100.05,&quot;width&quot;:680.1}"/>
</p:tagLst>
</file>

<file path=ppt/tags/tag133.xml><?xml version="1.0" encoding="utf-8"?>
<p:tagLst xmlns:p="http://schemas.openxmlformats.org/presentationml/2006/main">
  <p:tag name="KSO_WM_DIAGRAM_VIRTUALLY_FRAME" val="{&quot;height&quot;:279.75,&quot;left&quot;:23.35,&quot;top&quot;:100.05,&quot;width&quot;:680.1}"/>
</p:tagLst>
</file>

<file path=ppt/tags/tag134.xml><?xml version="1.0" encoding="utf-8"?>
<p:tagLst xmlns:p="http://schemas.openxmlformats.org/presentationml/2006/main">
  <p:tag name="KSO_WM_DIAGRAM_VIRTUALLY_FRAME" val="{&quot;height&quot;:279.75,&quot;left&quot;:23.35,&quot;top&quot;:100.05,&quot;width&quot;:680.1}"/>
</p:tagLst>
</file>

<file path=ppt/tags/tag135.xml><?xml version="1.0" encoding="utf-8"?>
<p:tagLst xmlns:p="http://schemas.openxmlformats.org/presentationml/2006/main">
  <p:tag name="KSO_WM_DIAGRAM_VIRTUALLY_FRAME" val="{&quot;height&quot;:279.75,&quot;left&quot;:23.35,&quot;top&quot;:100.05,&quot;width&quot;:680.1}"/>
</p:tagLst>
</file>

<file path=ppt/tags/tag136.xml><?xml version="1.0" encoding="utf-8"?>
<p:tagLst xmlns:p="http://schemas.openxmlformats.org/presentationml/2006/main">
  <p:tag name="KSO_WM_DIAGRAM_VIRTUALLY_FRAME" val="{&quot;height&quot;:279.75,&quot;left&quot;:23.35,&quot;top&quot;:100.05,&quot;width&quot;:680.1}"/>
</p:tagLst>
</file>

<file path=ppt/tags/tag137.xml><?xml version="1.0" encoding="utf-8"?>
<p:tagLst xmlns:p="http://schemas.openxmlformats.org/presentationml/2006/main">
  <p:tag name="KSO_WM_DIAGRAM_VIRTUALLY_FRAME" val="{&quot;height&quot;:279.75,&quot;left&quot;:23.35,&quot;top&quot;:100.05,&quot;width&quot;:680.1}"/>
</p:tagLst>
</file>

<file path=ppt/tags/tag138.xml><?xml version="1.0" encoding="utf-8"?>
<p:tagLst xmlns:p="http://schemas.openxmlformats.org/presentationml/2006/main">
  <p:tag name="KSO_WM_DIAGRAM_VIRTUALLY_FRAME" val="{&quot;height&quot;:279.75,&quot;left&quot;:23.35,&quot;top&quot;:100.05,&quot;width&quot;:680.1}"/>
</p:tagLst>
</file>

<file path=ppt/tags/tag139.xml><?xml version="1.0" encoding="utf-8"?>
<p:tagLst xmlns:p="http://schemas.openxmlformats.org/presentationml/2006/main">
  <p:tag name="KSO_WM_DIAGRAM_VIRTUALLY_FRAME" val="{&quot;height&quot;:279.75,&quot;left&quot;:23.35,&quot;top&quot;:100.05,&quot;width&quot;:680.1}"/>
</p:tagLst>
</file>

<file path=ppt/tags/tag14.xml><?xml version="1.0" encoding="utf-8"?>
<p:tagLst xmlns:p="http://schemas.openxmlformats.org/presentationml/2006/main">
  <p:tag name="KSO_WM_DIAGRAM_VIRTUALLY_FRAME" val="{&quot;height&quot;:319.6,&quot;left&quot;:8.55,&quot;top&quot;:82.05,&quot;width&quot;:701.6}"/>
</p:tagLst>
</file>

<file path=ppt/tags/tag140.xml><?xml version="1.0" encoding="utf-8"?>
<p:tagLst xmlns:p="http://schemas.openxmlformats.org/presentationml/2006/main">
  <p:tag name="KSO_WM_DIAGRAM_VIRTUALLY_FRAME" val="{&quot;height&quot;:279.75,&quot;left&quot;:23.35,&quot;top&quot;:100.05,&quot;width&quot;:680.1}"/>
</p:tagLst>
</file>

<file path=ppt/tags/tag141.xml><?xml version="1.0" encoding="utf-8"?>
<p:tagLst xmlns:p="http://schemas.openxmlformats.org/presentationml/2006/main">
  <p:tag name="KSO_WM_DIAGRAM_VIRTUALLY_FRAME" val="{&quot;height&quot;:252.05,&quot;left&quot;:23.35,&quot;top&quot;:131.55,&quot;width&quot;:680.1}"/>
</p:tagLst>
</file>

<file path=ppt/tags/tag142.xml><?xml version="1.0" encoding="utf-8"?>
<p:tagLst xmlns:p="http://schemas.openxmlformats.org/presentationml/2006/main">
  <p:tag name="KSO_WM_DIAGRAM_VIRTUALLY_FRAME" val="{&quot;height&quot;:252.05,&quot;left&quot;:23.35,&quot;top&quot;:131.55,&quot;width&quot;:680.1}"/>
</p:tagLst>
</file>

<file path=ppt/tags/tag143.xml><?xml version="1.0" encoding="utf-8"?>
<p:tagLst xmlns:p="http://schemas.openxmlformats.org/presentationml/2006/main">
  <p:tag name="KSO_WM_DIAGRAM_VIRTUALLY_FRAME" val="{&quot;height&quot;:252.05,&quot;left&quot;:23.35,&quot;top&quot;:131.55,&quot;width&quot;:680.1}"/>
</p:tagLst>
</file>

<file path=ppt/tags/tag144.xml><?xml version="1.0" encoding="utf-8"?>
<p:tagLst xmlns:p="http://schemas.openxmlformats.org/presentationml/2006/main">
  <p:tag name="KSO_WM_DIAGRAM_VIRTUALLY_FRAME" val="{&quot;height&quot;:252.05,&quot;left&quot;:23.35,&quot;top&quot;:131.55,&quot;width&quot;:680.1}"/>
</p:tagLst>
</file>

<file path=ppt/tags/tag145.xml><?xml version="1.0" encoding="utf-8"?>
<p:tagLst xmlns:p="http://schemas.openxmlformats.org/presentationml/2006/main">
  <p:tag name="KSO_WM_DIAGRAM_VIRTUALLY_FRAME" val="{&quot;height&quot;:252.05,&quot;left&quot;:23.35,&quot;top&quot;:131.55,&quot;width&quot;:680.1}"/>
</p:tagLst>
</file>

<file path=ppt/tags/tag146.xml><?xml version="1.0" encoding="utf-8"?>
<p:tagLst xmlns:p="http://schemas.openxmlformats.org/presentationml/2006/main">
  <p:tag name="KSO_WM_DIAGRAM_VIRTUALLY_FRAME" val="{&quot;height&quot;:252.05,&quot;left&quot;:23.35,&quot;top&quot;:131.55,&quot;width&quot;:680.1}"/>
</p:tagLst>
</file>

<file path=ppt/tags/tag147.xml><?xml version="1.0" encoding="utf-8"?>
<p:tagLst xmlns:p="http://schemas.openxmlformats.org/presentationml/2006/main">
  <p:tag name="KSO_WM_DIAGRAM_VIRTUALLY_FRAME" val="{&quot;height&quot;:252.05,&quot;left&quot;:23.35,&quot;top&quot;:131.55,&quot;width&quot;:680.1}"/>
</p:tagLst>
</file>

<file path=ppt/tags/tag148.xml><?xml version="1.0" encoding="utf-8"?>
<p:tagLst xmlns:p="http://schemas.openxmlformats.org/presentationml/2006/main">
  <p:tag name="KSO_WM_DIAGRAM_VIRTUALLY_FRAME" val="{&quot;height&quot;:252.05,&quot;left&quot;:23.35,&quot;top&quot;:131.55,&quot;width&quot;:680.1}"/>
</p:tagLst>
</file>

<file path=ppt/tags/tag149.xml><?xml version="1.0" encoding="utf-8"?>
<p:tagLst xmlns:p="http://schemas.openxmlformats.org/presentationml/2006/main">
  <p:tag name="TABLE_ENDDRAG_ORIGIN_RECT" val="316*88"/>
  <p:tag name="TABLE_ENDDRAG_RECT" val="377*297*316*88"/>
</p:tagLst>
</file>

<file path=ppt/tags/tag15.xml><?xml version="1.0" encoding="utf-8"?>
<p:tagLst xmlns:p="http://schemas.openxmlformats.org/presentationml/2006/main">
  <p:tag name="KSO_WM_DIAGRAM_VIRTUALLY_FRAME" val="{&quot;height&quot;:319.6,&quot;left&quot;:8.55,&quot;top&quot;:82.05,&quot;width&quot;:701.6}"/>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PP_MARK_KEY" val="a32c5e31-ca86-4eb9-8ef2-b91b7a1a2cbf"/>
  <p:tag name="COMMONDATA" val="eyJoZGlkIjoiN2RkMGJiZDU1MmE3NDRkYTUyN2I1OTY1NTM5OGU1YzcifQ=="/>
  <p:tag name="RESOURCE_RECORD_KEY" val="{&quot;10&quot;:[3634395]}"/>
</p:tagLst>
</file>

<file path=ppt/tags/tag16.xml><?xml version="1.0" encoding="utf-8"?>
<p:tagLst xmlns:p="http://schemas.openxmlformats.org/presentationml/2006/main">
  <p:tag name="KSO_WM_DIAGRAM_VIRTUALLY_FRAME" val="{&quot;height&quot;:319.6,&quot;left&quot;:8.55,&quot;top&quot;:82.05,&quot;width&quot;:701.6}"/>
</p:tagLst>
</file>

<file path=ppt/tags/tag17.xml><?xml version="1.0" encoding="utf-8"?>
<p:tagLst xmlns:p="http://schemas.openxmlformats.org/presentationml/2006/main">
  <p:tag name="KSO_WM_DIAGRAM_VIRTUALLY_FRAME" val="{&quot;height&quot;:319.6,&quot;left&quot;:8.55,&quot;top&quot;:82.05,&quot;width&quot;:701.6}"/>
</p:tagLst>
</file>

<file path=ppt/tags/tag18.xml><?xml version="1.0" encoding="utf-8"?>
<p:tagLst xmlns:p="http://schemas.openxmlformats.org/presentationml/2006/main">
  <p:tag name="KSO_WM_DIAGRAM_VIRTUALLY_FRAME" val="{&quot;height&quot;:319.6,&quot;left&quot;:8.55,&quot;top&quot;:82.05,&quot;width&quot;:701.6}"/>
</p:tagLst>
</file>

<file path=ppt/tags/tag19.xml><?xml version="1.0" encoding="utf-8"?>
<p:tagLst xmlns:p="http://schemas.openxmlformats.org/presentationml/2006/main">
  <p:tag name="KSO_WM_DIAGRAM_VIRTUALLY_FRAME" val="{&quot;height&quot;:319.6,&quot;left&quot;:8.55,&quot;top&quot;:82.05,&quot;width&quot;:701.6}"/>
</p:tagLst>
</file>

<file path=ppt/tags/tag2.xml><?xml version="1.0" encoding="utf-8"?>
<p:tagLst xmlns:p="http://schemas.openxmlformats.org/presentationml/2006/main">
  <p:tag name="THINKCELLSHAPEDONOTDELETE" val="pKYIvxwr6qE61TTjGN335eA"/>
</p:tagLst>
</file>

<file path=ppt/tags/tag20.xml><?xml version="1.0" encoding="utf-8"?>
<p:tagLst xmlns:p="http://schemas.openxmlformats.org/presentationml/2006/main">
  <p:tag name="KSO_WM_DIAGRAM_VIRTUALLY_FRAME" val="{&quot;height&quot;:319.6,&quot;left&quot;:8.55,&quot;top&quot;:82.05,&quot;width&quot;:701.6}"/>
</p:tagLst>
</file>

<file path=ppt/tags/tag21.xml><?xml version="1.0" encoding="utf-8"?>
<p:tagLst xmlns:p="http://schemas.openxmlformats.org/presentationml/2006/main">
  <p:tag name="TABLE_ENDDRAG_ORIGIN_RECT" val="339*74"/>
  <p:tag name="TABLE_ENDDRAG_RECT" val="359*133*339*74"/>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 name="KSO_WM_DIAGRAM_VIRTUALLY_FRAME" val="{&quot;height&quot;:218.80826771653545,&quot;left&quot;:24.23220472440944,&quot;top&quot;:171.98370078740157,&quot;width&quot;:914.6548818897638}"/>
</p:tagLst>
</file>

<file path=ppt/tags/tag24.xml><?xml version="1.0" encoding="utf-8"?>
<p:tagLst xmlns:p="http://schemas.openxmlformats.org/presentationml/2006/main">
  <p:tag name="TABLE_ENDDRAG_ORIGIN_RECT" val="453*131"/>
  <p:tag name="TABLE_ENDDRAG_RECT" val="477*382*453*131"/>
</p:tagLst>
</file>

<file path=ppt/tags/tag25.xml><?xml version="1.0" encoding="utf-8"?>
<p:tagLst xmlns:p="http://schemas.openxmlformats.org/presentationml/2006/main">
  <p:tag name="KSO_WM_BEAUTIFY_FLAG" val=""/>
  <p:tag name="KSO_WM_DIAGRAM_VIRTUALLY_FRAME" val="{&quot;height&quot;:218.80826771653545,&quot;left&quot;:24.23220472440944,&quot;top&quot;:171.98370078740157,&quot;width&quot;:914.6548818897638}"/>
</p:tagLst>
</file>

<file path=ppt/tags/tag26.xml><?xml version="1.0" encoding="utf-8"?>
<p:tagLst xmlns:p="http://schemas.openxmlformats.org/presentationml/2006/main">
  <p:tag name="TABLE_ENDDRAG_ORIGIN_RECT" val="453*108"/>
  <p:tag name="TABLE_ENDDRAG_RECT" val="477*406*453*108"/>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HINKCELLSHAPEDONOTDELETE" val="pKYIvxwr6qE61TTjGN335eA"/>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THINKCELLSHAPEDONOTDELETE" val="pKYIvxwr6qE61TTjGN335eA"/>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319.6,&quot;left&quot;:8.55,&quot;top&quot;:82.05,&quot;width&quot;:701.6}"/>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319.6,&quot;left&quot;:8.55,&quot;top&quot;:82.05,&quot;width&quot;:701.6}"/>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319.6,&quot;left&quot;:8.55,&quot;top&quot;:82.05,&quot;width&quot;:701.6}"/>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319.6,&quot;left&quot;:8.55,&quot;top&quot;:82.05,&quot;width&quot;:701.6}"/>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19.6,&quot;left&quot;:8.55,&quot;top&quot;:82.05,&quot;width&quot;:701.6}"/>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DIAGRAM_VIRTUALLY_FRAME" val="{&quot;height&quot;:279.75,&quot;left&quot;:23.35,&quot;top&quot;:100.05,&quot;width&quot;:680.1}"/>
</p:tagLst>
</file>

<file path=ppt/tags/tag92.xml><?xml version="1.0" encoding="utf-8"?>
<p:tagLst xmlns:p="http://schemas.openxmlformats.org/presentationml/2006/main">
  <p:tag name="KSO_WM_DIAGRAM_VIRTUALLY_FRAME" val="{&quot;height&quot;:279.75,&quot;left&quot;:23.35,&quot;top&quot;:100.05,&quot;width&quot;:680.1}"/>
</p:tagLst>
</file>

<file path=ppt/tags/tag93.xml><?xml version="1.0" encoding="utf-8"?>
<p:tagLst xmlns:p="http://schemas.openxmlformats.org/presentationml/2006/main">
  <p:tag name="KSO_WM_DIAGRAM_VIRTUALLY_FRAME" val="{&quot;height&quot;:279.75,&quot;left&quot;:23.35,&quot;top&quot;:100.05,&quot;width&quot;:680.1}"/>
</p:tagLst>
</file>

<file path=ppt/tags/tag94.xml><?xml version="1.0" encoding="utf-8"?>
<p:tagLst xmlns:p="http://schemas.openxmlformats.org/presentationml/2006/main">
  <p:tag name="KSO_WM_DIAGRAM_VIRTUALLY_FRAME" val="{&quot;height&quot;:279.75,&quot;left&quot;:23.35,&quot;top&quot;:100.05,&quot;width&quot;:680.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47EC0"/>
        </a:solidFill>
        <a:ln>
          <a:noFill/>
        </a:ln>
      </a:spPr>
      <a:bodyPr rtlCol="0" anchor="ctr"/>
      <a:lstStyle>
        <a:defPPr algn="ctr">
          <a:defRPr sz="2000" b="1" dirty="0" smtClean="0">
            <a:solidFill>
              <a:schemeClr val="bg1"/>
            </a:solidFill>
            <a:latin typeface="微软雅黑" panose="020B0503020204020204" pitchFamily="34" charset="-122"/>
            <a:ea typeface="微软雅黑" panose="020B0503020204020204" pitchFamily="34" charset="-122"/>
          </a:defRPr>
        </a:defPPr>
      </a:lstStyle>
      <a:style>
        <a:lnRef idx="2">
          <a:schemeClr val="accent5"/>
        </a:lnRef>
        <a:fillRef idx="1">
          <a:schemeClr val="lt1"/>
        </a:fillRef>
        <a:effectRef idx="0">
          <a:schemeClr val="accent5"/>
        </a:effectRef>
        <a:fontRef idx="minor">
          <a:schemeClr val="dk1"/>
        </a:fontRef>
      </a:style>
    </a:spDef>
    <a:txDef>
      <a:spPr/>
      <a:bodyPr/>
      <a:lstStyle>
        <a:defPPr marL="0" indent="0" algn="just">
          <a:buNone/>
          <a:defRPr sz="1400" dirty="0" smtClean="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8450</Words>
  <Application>WPS 演示</Application>
  <PresentationFormat>全屏显示(16:9)</PresentationFormat>
  <Paragraphs>1112</Paragraphs>
  <Slides>13</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微软雅黑</vt:lpstr>
      <vt:lpstr>Calibri</vt:lpstr>
      <vt:lpstr>Times New Roman</vt:lpstr>
      <vt:lpstr>黑体</vt:lpstr>
      <vt:lpstr>思源黑体 CN Medium</vt:lpstr>
      <vt:lpstr>等线</vt:lpstr>
      <vt:lpstr>Arial Unicode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小明哥</cp:lastModifiedBy>
  <cp:revision>7025</cp:revision>
  <cp:lastPrinted>2025-03-12T01:03:00Z</cp:lastPrinted>
  <dcterms:created xsi:type="dcterms:W3CDTF">2013-12-12T22:31:00Z</dcterms:created>
  <dcterms:modified xsi:type="dcterms:W3CDTF">2025-06-24T08:22:53Z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6174F22C24924CA5A39382A10B1787D9_13</vt:lpwstr>
  </property>
</Properties>
</file>